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0" r:id="rId5"/>
    <p:sldId id="286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4" r:id="rId28"/>
    <p:sldId id="285" r:id="rId29"/>
    <p:sldId id="281" r:id="rId3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5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25</c:v>
                </c:pt>
                <c:pt idx="1">
                  <c:v>16</c:v>
                </c:pt>
                <c:pt idx="2">
                  <c:v>9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9</c:v>
                </c:pt>
                <c:pt idx="9">
                  <c:v>16</c:v>
                </c:pt>
                <c:pt idx="10">
                  <c:v>25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18F-476C-89E9-72C7F9C5F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594440"/>
        <c:axId val="323591696"/>
      </c:scatterChart>
      <c:valAx>
        <c:axId val="323594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3591696"/>
        <c:crosses val="autoZero"/>
        <c:crossBetween val="midCat"/>
      </c:valAx>
      <c:valAx>
        <c:axId val="32359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359444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93398221055703"/>
          <c:y val="5.8267973856209146E-2"/>
          <c:w val="0.60501713327500728"/>
          <c:h val="0.8769281045751633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-8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-2.5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1.6666666666666667</c:v>
                </c:pt>
                <c:pt idx="1">
                  <c:v>0.33333333333333348</c:v>
                </c:pt>
                <c:pt idx="2">
                  <c:v>-1</c:v>
                </c:pt>
                <c:pt idx="3">
                  <c:v>-5</c:v>
                </c:pt>
                <c:pt idx="4">
                  <c:v>-13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75C-4232-95FC-880E880C20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X-Values2</c:v>
                </c:pt>
              </c:strCache>
            </c:strRef>
          </c:tx>
          <c:marker>
            <c:symbol val="none"/>
          </c:marker>
          <c:xVal>
            <c:numRef>
              <c:f>Sheet1!$C$2:$C$6</c:f>
              <c:numCache>
                <c:formatCode>General</c:formatCode>
                <c:ptCount val="5"/>
                <c:pt idx="0">
                  <c:v>-1.5</c:v>
                </c:pt>
                <c:pt idx="1">
                  <c:v>-1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19</c:v>
                </c:pt>
                <c:pt idx="1">
                  <c:v>11</c:v>
                </c:pt>
                <c:pt idx="2">
                  <c:v>7</c:v>
                </c:pt>
                <c:pt idx="3">
                  <c:v>5.6666666666666661</c:v>
                </c:pt>
                <c:pt idx="4">
                  <c:v>4.333333333333333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75C-4232-95FC-880E880C2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588952"/>
        <c:axId val="321552552"/>
      </c:scatterChart>
      <c:valAx>
        <c:axId val="32358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1552552"/>
        <c:crosses val="autoZero"/>
        <c:crossBetween val="midCat"/>
      </c:valAx>
      <c:valAx>
        <c:axId val="3215525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235889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BC12EF93-F09E-4CA3-B0CF-A426BC166B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024737" y="0"/>
            <a:ext cx="3077739" cy="471054"/>
          </a:xfrm>
          <a:prstGeom prst="rect">
            <a:avLst/>
          </a:prstGeom>
        </p:spPr>
        <p:txBody>
          <a:bodyPr vert="horz" lIns="94219" tIns="47109" rIns="94219" bIns="47109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8971F8B-25E2-4837-966D-BD66D2E080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646" y="0"/>
            <a:ext cx="3077739" cy="471054"/>
          </a:xfrm>
          <a:prstGeom prst="rect">
            <a:avLst/>
          </a:prstGeom>
        </p:spPr>
        <p:txBody>
          <a:bodyPr vert="horz" lIns="94219" tIns="47109" rIns="94219" bIns="47109" rtlCol="1"/>
          <a:lstStyle>
            <a:lvl1pPr algn="r">
              <a:defRPr sz="1200"/>
            </a:lvl1pPr>
          </a:lstStyle>
          <a:p>
            <a:fld id="{DF022F97-D640-4395-A90A-68C750DDC0D2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E6DFC36-FF9B-4D82-90BB-948FBFFE9A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024737" y="8917423"/>
            <a:ext cx="3077739" cy="471053"/>
          </a:xfrm>
          <a:prstGeom prst="rect">
            <a:avLst/>
          </a:prstGeom>
        </p:spPr>
        <p:txBody>
          <a:bodyPr vert="horz" lIns="94219" tIns="47109" rIns="94219" bIns="47109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DDE5C3E-8FA8-45EA-ACED-9E9AB2A567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646" y="8917423"/>
            <a:ext cx="3077739" cy="471053"/>
          </a:xfrm>
          <a:prstGeom prst="rect">
            <a:avLst/>
          </a:prstGeom>
        </p:spPr>
        <p:txBody>
          <a:bodyPr vert="horz" lIns="94219" tIns="47109" rIns="94219" bIns="47109" rtlCol="1" anchor="b"/>
          <a:lstStyle>
            <a:lvl1pPr algn="r">
              <a:defRPr sz="1200"/>
            </a:lvl1pPr>
          </a:lstStyle>
          <a:p>
            <a:fld id="{67699CF7-138B-4BE1-A069-00341B0FC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14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024313" y="0"/>
            <a:ext cx="3078162" cy="469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78162" cy="469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6F9B3E5F-6E3D-4D15-8624-EF9C2CB69B38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4024313" y="8918575"/>
            <a:ext cx="3078162" cy="469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918575"/>
            <a:ext cx="3078162" cy="469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6325CB21-EA0F-46C0-B23B-2733B117F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0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BBC3D4-FC24-429E-967D-AA5BC1F45E08}" type="datetime1">
              <a:rPr lang="en-US" smtClean="0"/>
              <a:t>8/13/2019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7D1D4F-5D9A-4EE7-AA74-EA1943598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6808-5F71-4458-B509-62AF35CF3E73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3ABE-3442-409E-AE38-149ECFEC2450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67BC-0C01-4BAE-B070-CCC76F0D6522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BB73-5658-469A-8910-CFC48F77BF0B}" type="datetime1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3253-92A8-4840-98D4-56B300E6A5F2}" type="datetime1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C0C5-47AD-4E52-BFCF-D9F4174054D7}" type="datetime1">
              <a:rPr lang="en-US" smtClean="0"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CDC-E3F4-40AE-BA3F-C2E58D03334E}" type="datetime1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4E77-162A-47E0-8C52-49A1425DB10D}" type="datetime1">
              <a:rPr lang="en-US" smtClean="0"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1DAAB4A-C98A-40F8-8EB0-EC11EB78BD7D}" type="datetime1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BC8600-F9BD-4488-9B60-5EDE4C5D063C}" type="datetime1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7D1D4F-5D9A-4EE7-AA74-EA194359886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AF5B0C-0408-48B6-B213-5B2104646F9D}" type="datetime1">
              <a:rPr lang="en-US" smtClean="0"/>
              <a:t>8/13/2019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7D1D4F-5D9A-4EE7-AA74-EA19435988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חשבון דיפרנציאלי לתלמידי כלכלה וניהול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r>
              <a:rPr lang="he-IL" dirty="0"/>
              <a:t>שיעור 1</a:t>
            </a:r>
          </a:p>
          <a:p>
            <a:r>
              <a:rPr lang="he-IL" dirty="0"/>
              <a:t>רועי מימרן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A0138DE-CA3B-4EB9-992D-60D2BF7B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6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הצגה גרפית במערכת צירים</a:t>
            </a:r>
            <a:endParaRPr lang="en-US" dirty="0"/>
          </a:p>
        </p:txBody>
      </p:sp>
      <p:pic>
        <p:nvPicPr>
          <p:cNvPr id="1028" name="Picture 4" descr="תוצאת תמונה עבור מערכת ציר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93" y="1752600"/>
            <a:ext cx="5780007" cy="38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213360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he-IL" dirty="0"/>
              <a:t> רביע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8400" y="2119829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II</a:t>
            </a:r>
            <a:r>
              <a:rPr lang="he-IL" dirty="0"/>
              <a:t> רביע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62200" y="4572000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III</a:t>
            </a:r>
            <a:r>
              <a:rPr lang="he-IL" dirty="0"/>
              <a:t> רביע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08482" y="4582357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IV</a:t>
            </a:r>
            <a:r>
              <a:rPr lang="he-IL" dirty="0"/>
              <a:t> רביע </a:t>
            </a:r>
            <a:endParaRPr lang="en-US" dirty="0"/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24A876F2-E4D2-44A3-A4AB-A3C0393F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1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/>
                  <a:t>האם המשוואה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he-IL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e-IL" dirty="0"/>
                  <a:t>  (פרבולה שוכבת) היא פונקציה?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שאלה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74600614"/>
              </p:ext>
            </p:extLst>
          </p:nvPr>
        </p:nvGraphicFramePr>
        <p:xfrm>
          <a:off x="1524000" y="2057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90D5248-3AE0-4196-9B07-E2D418DF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9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/>
                  <a:t>במשוואה שמופיעה כאן עבור </a:t>
                </a:r>
                <a:r>
                  <a:rPr lang="en-US" dirty="0"/>
                  <a:t>x&gt;0</a:t>
                </a:r>
                <a:r>
                  <a:rPr lang="he-IL" dirty="0"/>
                  <a:t> יש שני ערכי </a:t>
                </a:r>
                <a:r>
                  <a:rPr lang="en-US" dirty="0"/>
                  <a:t>y</a:t>
                </a:r>
                <a:r>
                  <a:rPr lang="he-IL" dirty="0"/>
                  <a:t> אפשריים: חיובי ושלילי.</a:t>
                </a:r>
              </a:p>
              <a:p>
                <a:pPr algn="r" rtl="1"/>
                <a:r>
                  <a:rPr lang="he-IL" dirty="0"/>
                  <a:t>פונקציה, על-פי הגדרתנו, נותנת </a:t>
                </a:r>
                <a:r>
                  <a:rPr lang="he-IL" u="sng" dirty="0"/>
                  <a:t>ערך אחד בלבד</a:t>
                </a:r>
                <a:r>
                  <a:rPr lang="he-IL" dirty="0"/>
                  <a:t>. לכן זו לא פונקציה.</a:t>
                </a:r>
              </a:p>
              <a:p>
                <a:pPr algn="r" rtl="1"/>
                <a:r>
                  <a:rPr lang="he-IL" dirty="0"/>
                  <a:t>כדי להפוך את המשוואה לפונקציה, ניתן לצמצם אותה לענף החיובי בלבד: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he-IL" dirty="0"/>
              </a:p>
              <a:p>
                <a:pPr algn="r" rtl="1"/>
                <a:r>
                  <a:rPr lang="he-IL" dirty="0"/>
                  <a:t>משמעות גרפית: בכל ערך של </a:t>
                </a:r>
                <a:r>
                  <a:rPr lang="en-US" dirty="0"/>
                  <a:t>x</a:t>
                </a:r>
                <a:r>
                  <a:rPr lang="he-IL" dirty="0"/>
                  <a:t> שנבחר, אם נעביר אנך לציר </a:t>
                </a:r>
                <a:r>
                  <a:rPr lang="en-US" dirty="0"/>
                  <a:t>x</a:t>
                </a:r>
                <a:r>
                  <a:rPr lang="he-IL" dirty="0"/>
                  <a:t>, הוא יחתוך את גרף הפונקציה בנקודה אחת בלבד.</a:t>
                </a:r>
              </a:p>
              <a:p>
                <a:pPr algn="r" rtl="1"/>
                <a:r>
                  <a:rPr lang="he-IL" dirty="0"/>
                  <a:t>תחום ההגדרה של הפונקציה: (</a:t>
                </a:r>
                <a:r>
                  <a:rPr lang="en-US" dirty="0"/>
                  <a:t>ℝ</a:t>
                </a:r>
                <a:r>
                  <a:rPr lang="en-US" baseline="-25000" dirty="0"/>
                  <a:t>+</a:t>
                </a:r>
                <a:r>
                  <a:rPr lang="en-US" dirty="0"/>
                  <a:t>=[0,∞</a:t>
                </a:r>
                <a:r>
                  <a:rPr lang="he-IL" dirty="0"/>
                  <a:t> כלומר </a:t>
                </a:r>
                <a:r>
                  <a:rPr lang="en-US" dirty="0"/>
                  <a:t>x≥0</a:t>
                </a:r>
                <a:endParaRPr lang="he-IL" dirty="0"/>
              </a:p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44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תשובה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A15F28C-B239-4DE0-B27E-31991D51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r" rtl="1"/>
                <a:r>
                  <a:rPr lang="he-IL" dirty="0"/>
                  <a:t>נגדיר את הפונקציה הבאה: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&amp;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:pPr algn="r" rtl="1"/>
                <a:r>
                  <a:rPr lang="he-IL" dirty="0"/>
                  <a:t>תחום ההגדרה מחולק למספר תתי-תחומים, עם נוסחה נפרדת לכל אחד מהם.</a:t>
                </a:r>
                <a:endParaRPr lang="en-US" dirty="0"/>
              </a:p>
              <a:p>
                <a:pPr algn="r" rtl="1"/>
                <a:r>
                  <a:rPr lang="he-IL" dirty="0"/>
                  <a:t>מה יהיו הערכים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7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e-IL" dirty="0"/>
                  <a:t>  ?</a:t>
                </a:r>
              </a:p>
              <a:p>
                <a:pPr algn="r" rtl="1"/>
                <a:r>
                  <a:rPr lang="he-IL" dirty="0"/>
                  <a:t>דוגמא לשימוש בתחום מפוצל: הגדרת מינימום וערך מוחלט</a:t>
                </a:r>
              </a:p>
              <a:p>
                <a:pPr algn="l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−&amp;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&amp;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פונקציית ענפים (תחום הגדרה מפוצל)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7200" y="4953000"/>
                <a:ext cx="4495800" cy="86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min{x, y}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 smtClean="0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sz="280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 smtClean="0">
                                <a:latin typeface="Cambria Math"/>
                              </a:rPr>
                              <m:t>&lt;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e>
                            <m:r>
                              <a:rPr lang="en-US" sz="2800" i="1" smtClean="0"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800" i="1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sz="280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 smtClean="0">
                                <a:latin typeface="Cambria Math"/>
                              </a:rPr>
                              <m:t>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953000"/>
                <a:ext cx="4495800" cy="860620"/>
              </a:xfrm>
              <a:prstGeom prst="rect">
                <a:avLst/>
              </a:prstGeom>
              <a:blipFill rotWithShape="1">
                <a:blip r:embed="rId3"/>
                <a:stretch>
                  <a:fillRect l="-2710"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6E50157-367E-46CE-A581-5FF0B25F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6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/>
                  <a:t>יש להציג כל תחום בקו נפרד על-פני ערכי </a:t>
                </a:r>
                <a:r>
                  <a:rPr lang="en-US" dirty="0"/>
                  <a:t>x</a:t>
                </a:r>
                <a:r>
                  <a:rPr lang="he-IL" dirty="0"/>
                  <a:t> שמתאימים לו.</a:t>
                </a:r>
                <a:endParaRPr lang="en-US" dirty="0"/>
              </a:p>
              <a:p>
                <a:pPr algn="r" rtl="1"/>
                <a:r>
                  <a:rPr lang="he-IL" dirty="0"/>
                  <a:t>ניתן גם לבנות טבלת ערכים לפי התחומים המתאימים.</a:t>
                </a:r>
                <a:endParaRPr lang="en-US" dirty="0"/>
              </a:p>
              <a:p>
                <a:pPr algn="r" rt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</a:rPr>
                              <m:t>,         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  </m:t>
                            </m:r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7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הצגה גרפית של פונקציית ענפים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034612"/>
              </p:ext>
            </p:extLst>
          </p:nvPr>
        </p:nvGraphicFramePr>
        <p:xfrm>
          <a:off x="2286000" y="40386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1B0BA1A-CEF8-4617-82E3-F9667A11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3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he-IL" b="0" i="1" smtClean="0">
                        <a:latin typeface="Cambria Math"/>
                      </a:rPr>
                      <m:t> </m:t>
                    </m:r>
                    <m:r>
                      <a:rPr lang="he-IL" b="0" i="1" smtClean="0">
                        <a:latin typeface="Cambria Math"/>
                      </a:rPr>
                      <m:t>או</m:t>
                    </m:r>
                    <m:r>
                      <a:rPr lang="he-IL" b="0" i="1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  <a:p>
                <a:pPr algn="r" rtl="1"/>
                <a:r>
                  <a:rPr lang="he-IL" dirty="0"/>
                  <a:t>כאשר: </a:t>
                </a:r>
                <a:r>
                  <a:rPr lang="en-US" dirty="0"/>
                  <a:t>a, b</a:t>
                </a:r>
                <a:r>
                  <a:rPr lang="he-IL" dirty="0"/>
                  <a:t> הם קבועים ממשיים כלשהם (פרמטרים)</a:t>
                </a:r>
              </a:p>
              <a:p>
                <a:pPr algn="r" rtl="1"/>
                <a:r>
                  <a:rPr lang="en-US" dirty="0"/>
                  <a:t>x</a:t>
                </a:r>
                <a:r>
                  <a:rPr lang="he-IL" dirty="0"/>
                  <a:t> הוא המשתנה הבלתי-תלוי של הפונקציה</a:t>
                </a:r>
              </a:p>
              <a:p>
                <a:pPr algn="r" rtl="1"/>
                <a:r>
                  <a:rPr lang="en-US" dirty="0"/>
                  <a:t>y</a:t>
                </a:r>
                <a:r>
                  <a:rPr lang="he-IL" dirty="0"/>
                  <a:t> הוא המשתנה התלוי של הפונקציה (תלוי בערך של </a:t>
                </a:r>
                <a:r>
                  <a:rPr lang="en-US" dirty="0"/>
                  <a:t>x</a:t>
                </a:r>
                <a:r>
                  <a:rPr lang="he-IL" dirty="0"/>
                  <a:t>).</a:t>
                </a:r>
              </a:p>
              <a:p>
                <a:pPr algn="r" rtl="1"/>
                <a:r>
                  <a:rPr lang="he-IL" dirty="0"/>
                  <a:t>הפונקציה הלינארית מיוצגת גרפית ע"י </a:t>
                </a:r>
                <a:r>
                  <a:rPr lang="he-IL" u="sng" dirty="0"/>
                  <a:t>קו ישר</a:t>
                </a:r>
                <a:r>
                  <a:rPr lang="he-IL" dirty="0"/>
                  <a:t>.</a:t>
                </a:r>
              </a:p>
              <a:p>
                <a:pPr algn="r" rtl="1"/>
                <a:r>
                  <a:rPr lang="he-IL" dirty="0"/>
                  <a:t>הקבוע </a:t>
                </a:r>
                <a:r>
                  <a:rPr lang="en-US" dirty="0"/>
                  <a:t> b</a:t>
                </a:r>
                <a:r>
                  <a:rPr lang="he-IL" dirty="0"/>
                  <a:t> נקרא </a:t>
                </a:r>
                <a:r>
                  <a:rPr lang="he-IL" u="sng" dirty="0"/>
                  <a:t>החותך</a:t>
                </a:r>
                <a:r>
                  <a:rPr lang="he-IL" dirty="0"/>
                  <a:t> של הפונקציה, כיוון שהוא מייצג את נקודת החיתוך של הישר עם ציר </a:t>
                </a:r>
                <a:r>
                  <a:rPr lang="en-US" dirty="0"/>
                  <a:t>y</a:t>
                </a:r>
                <a:r>
                  <a:rPr lang="he-IL" dirty="0"/>
                  <a:t> (כלומר ערך הפונקציה כאשר </a:t>
                </a:r>
                <a:r>
                  <a:rPr lang="en-US" dirty="0"/>
                  <a:t>x=0</a:t>
                </a:r>
                <a:r>
                  <a:rPr lang="he-IL" dirty="0"/>
                  <a:t>): 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he-IL" b="0" dirty="0"/>
              </a:p>
              <a:p>
                <a:pPr algn="r" rtl="1"/>
                <a:r>
                  <a:rPr lang="he-IL" dirty="0"/>
                  <a:t>ואילו </a:t>
                </a:r>
                <a:r>
                  <a:rPr lang="en-US" dirty="0"/>
                  <a:t>a</a:t>
                </a:r>
                <a:r>
                  <a:rPr lang="he-IL" dirty="0"/>
                  <a:t> נקרא </a:t>
                </a:r>
                <a:r>
                  <a:rPr lang="he-IL" u="sng" dirty="0"/>
                  <a:t>השיפוע.</a:t>
                </a:r>
                <a:r>
                  <a:rPr lang="he-IL" dirty="0"/>
                  <a:t> אבל מה זה שיפוע?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הפונקציה הלינארית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0F4C492-FCD5-4911-AD77-CC93F4DA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5376672"/>
              </a:xfrm>
            </p:spPr>
            <p:txBody>
              <a:bodyPr/>
              <a:lstStyle/>
              <a:p>
                <a:pPr algn="r" rtl="1"/>
                <a:r>
                  <a:rPr lang="he-IL" dirty="0"/>
                  <a:t>שלב ראשון הוא להסתכל על מה קורה לפונקציה כאשר המשתנה </a:t>
                </a:r>
                <a:r>
                  <a:rPr lang="en-US" dirty="0"/>
                  <a:t>x</a:t>
                </a:r>
                <a:r>
                  <a:rPr lang="he-IL" dirty="0"/>
                  <a:t> עולה ב-1. נסתכל על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he-IL" dirty="0"/>
                  <a:t> ונשווה אותו  מול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he-IL" dirty="0"/>
                  <a:t>:</a:t>
                </a:r>
              </a:p>
              <a:p>
                <a:pPr marL="109728" indent="0" rt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𝑎𝑥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  <a:p>
                <a:pPr algn="r" rtl="1"/>
                <a:r>
                  <a:rPr lang="he-IL" dirty="0"/>
                  <a:t>כלומר כאשר המשתנה עולה ב-1 הפונקציה עולה ב-</a:t>
                </a:r>
                <a:r>
                  <a:rPr lang="en-US" dirty="0"/>
                  <a:t>a</a:t>
                </a:r>
                <a:r>
                  <a:rPr lang="he-IL" dirty="0"/>
                  <a:t>.</a:t>
                </a:r>
              </a:p>
              <a:p>
                <a:pPr algn="r" rtl="1"/>
                <a:r>
                  <a:rPr lang="he-IL" dirty="0"/>
                  <a:t>במקרה כללי יותר, נניח שמוסיפים ל-</a:t>
                </a:r>
                <a:r>
                  <a:rPr lang="en-US" dirty="0"/>
                  <a:t>x</a:t>
                </a:r>
                <a:r>
                  <a:rPr lang="he-IL" dirty="0"/>
                  <a:t> תוספת, שנסמן </a:t>
                </a:r>
                <a14:m>
                  <m:oMath xmlns:m="http://schemas.openxmlformats.org/officeDocument/2006/math">
                    <m:r>
                      <a:rPr lang="he-IL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he-IL" dirty="0"/>
                  <a:t>, וכתוצאה מכך נגרם שינוי גם בערך של </a:t>
                </a:r>
                <a:r>
                  <a:rPr lang="en-US" dirty="0"/>
                  <a:t>y</a:t>
                </a:r>
                <a:r>
                  <a:rPr lang="he-IL" dirty="0"/>
                  <a:t> :</a:t>
                </a:r>
                <a:endParaRPr lang="en-US" dirty="0"/>
              </a:p>
              <a:p>
                <a:pPr algn="l"/>
                <a14:m>
                  <m:oMath xmlns:m="http://schemas.openxmlformats.org/officeDocument/2006/math">
                    <m:r>
                      <a:rPr lang="he-IL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algn="r" rtl="1"/>
                <a:r>
                  <a:rPr lang="he-IL" dirty="0"/>
                  <a:t>נקבל: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he-IL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he-IL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e-IL" dirty="0"/>
                  <a:t> וזו משמעות השיפוע.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5376672"/>
              </a:xfrm>
              <a:blipFill>
                <a:blip r:embed="rId2"/>
                <a:stretch>
                  <a:fillRect l="-1407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מושג השיפוע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EA8D2A-CB47-4954-98D3-20B3537C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3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מה משוואת הפונקציה הזו (ע"פ החותך והשיפוע)?</a:t>
            </a:r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הפונקציה הלינארית</a:t>
            </a:r>
            <a:endParaRPr lang="en-US" dirty="0"/>
          </a:p>
        </p:txBody>
      </p:sp>
      <p:pic>
        <p:nvPicPr>
          <p:cNvPr id="1026" name="Picture 2" descr="Write F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4953000" cy="401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9CC9B29-8A11-4329-9F0E-D1611CB0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8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9"/>
                <a:ext cx="8229600" cy="1490472"/>
              </a:xfrm>
            </p:spPr>
            <p:txBody>
              <a:bodyPr/>
              <a:lstStyle/>
              <a:p>
                <a:pPr algn="r" rtl="1"/>
                <a:r>
                  <a:rPr lang="he-IL" dirty="0"/>
                  <a:t>כאשר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he-IL" dirty="0"/>
                  <a:t> : הפונקציה עולה (כאשר </a:t>
                </a:r>
                <a:r>
                  <a:rPr lang="en-US" dirty="0"/>
                  <a:t>x</a:t>
                </a:r>
                <a:r>
                  <a:rPr lang="he-IL" dirty="0"/>
                  <a:t> עולה).</a:t>
                </a:r>
              </a:p>
              <a:p>
                <a:pPr algn="r" rtl="1"/>
                <a:r>
                  <a:rPr lang="he-IL" dirty="0"/>
                  <a:t>כאשר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he-IL" dirty="0"/>
                  <a:t> : הפונקציה יורדת (כאשר </a:t>
                </a:r>
                <a:r>
                  <a:rPr lang="en-US" dirty="0"/>
                  <a:t>x</a:t>
                </a:r>
                <a:r>
                  <a:rPr lang="he-IL" dirty="0"/>
                  <a:t> עולה).</a:t>
                </a:r>
              </a:p>
              <a:p>
                <a:pPr algn="r" rtl="1"/>
                <a:r>
                  <a:rPr lang="he-IL" dirty="0"/>
                  <a:t>כאשר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he-IL" dirty="0"/>
                  <a:t>: הפונקציה קבועה</a:t>
                </a:r>
                <a:r>
                  <a:rPr lang="en-US" dirty="0"/>
                  <a:t>   </a:t>
                </a:r>
                <a:r>
                  <a:rPr lang="he-IL" dirty="0"/>
                  <a:t> 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he-IL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9"/>
                <a:ext cx="8229600" cy="1490472"/>
              </a:xfrm>
              <a:blipFill rotWithShape="1">
                <a:blip r:embed="rId2"/>
                <a:stretch>
                  <a:fillRect t="-5306" b="-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מגמת השיפוע</a:t>
            </a:r>
            <a:endParaRPr lang="en-US" dirty="0"/>
          </a:p>
        </p:txBody>
      </p:sp>
      <p:pic>
        <p:nvPicPr>
          <p:cNvPr id="2050" name="Picture 2" descr="File:Linear Function Graph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7" y="3073153"/>
            <a:ext cx="3713163" cy="37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073153"/>
            <a:ext cx="39624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700" dirty="0"/>
              <a:t>בפונקציה לינארית השיפוע </a:t>
            </a:r>
            <a:r>
              <a:rPr lang="he-IL" sz="2700" u="sng" dirty="0"/>
              <a:t>קבוע</a:t>
            </a:r>
            <a:r>
              <a:rPr lang="he-IL" sz="2700" dirty="0"/>
              <a:t> לכל ערך של  </a:t>
            </a:r>
            <a:r>
              <a:rPr lang="en-US" sz="2700" dirty="0"/>
              <a:t>x</a:t>
            </a:r>
            <a:r>
              <a:rPr lang="he-IL" sz="2700" dirty="0"/>
              <a:t>.</a:t>
            </a:r>
            <a:br>
              <a:rPr lang="en-US" sz="2700" dirty="0"/>
            </a:br>
            <a:r>
              <a:rPr lang="he-IL" sz="2700" dirty="0"/>
              <a:t>בפונקציה עולה: ישר תלול יותר עם שיפוע גבוה יותר.</a:t>
            </a:r>
          </a:p>
          <a:p>
            <a:pPr algn="r" rtl="1"/>
            <a:r>
              <a:rPr lang="he-IL" sz="2700" dirty="0"/>
              <a:t>בפונקציה יורדת: ישר תלול יותר עם שיפוע (שלילי) נמוך יותר.</a:t>
            </a:r>
            <a:endParaRPr lang="en-US" sz="2700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E6F94E4-8357-4B52-9F2F-265CE7D4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48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u="sng" dirty="0"/>
                  <a:t>בעיה</a:t>
                </a:r>
                <a:r>
                  <a:rPr lang="he-IL" dirty="0"/>
                  <a:t>: נניח שידוע שיפוע של ישר </a:t>
                </a:r>
                <a:r>
                  <a:rPr lang="en-US" dirty="0"/>
                  <a:t> a</a:t>
                </a:r>
                <a:r>
                  <a:rPr lang="he-IL" dirty="0"/>
                  <a:t>, ונקודה שנמצאת עליו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he-IL" dirty="0"/>
                  <a:t>. כיצד רושמים את משוואת הישר?</a:t>
                </a:r>
              </a:p>
              <a:p>
                <a:pPr algn="r" rtl="1"/>
                <a:r>
                  <a:rPr lang="he-IL" u="sng" dirty="0"/>
                  <a:t>פתרון כללי</a:t>
                </a:r>
                <a:r>
                  <a:rPr lang="he-IL" dirty="0"/>
                  <a:t>: נשתמש בכלל שמצאנו  </a:t>
                </a:r>
                <a14:m>
                  <m:oMath xmlns:m="http://schemas.openxmlformats.org/officeDocument/2006/math">
                    <m:r>
                      <a:rPr lang="he-IL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algn="r" rtl="1"/>
                <a:r>
                  <a:rPr lang="he-IL" dirty="0"/>
                  <a:t>נניח שנקודת המוצא לחישוב ההפרש היא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 baseline="-2500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 baseline="-2500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he-IL" dirty="0"/>
                  <a:t>: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baseline="-25000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b="0" dirty="0"/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baseline="-25000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𝑎𝑥</m:t>
                    </m:r>
                    <m:r>
                      <a:rPr lang="en-US" b="0" i="1" baseline="-25000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baseline="-25000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𝑎𝑥</m:t>
                    </m:r>
                    <m:r>
                      <a:rPr lang="en-US" b="0" i="1" smtClean="0">
                        <a:latin typeface="Cambria Math"/>
                      </a:rPr>
                      <m:t>+(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baseline="-25000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𝑎𝑥</m:t>
                    </m:r>
                    <m:r>
                      <a:rPr lang="en-US" b="0" i="1" baseline="-25000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he-IL" dirty="0"/>
              </a:p>
              <a:p>
                <a:pPr algn="r" rtl="1"/>
                <a:r>
                  <a:rPr lang="he-IL" u="sng" dirty="0"/>
                  <a:t>תרגיל לכיתה</a:t>
                </a:r>
                <a:r>
                  <a:rPr lang="he-IL" dirty="0"/>
                  <a:t>: השתמשו בפתרון הזה כדי להעביר ישר ששיפועו </a:t>
                </a:r>
                <a:r>
                  <a:rPr lang="en-US" dirty="0"/>
                  <a:t>-5</a:t>
                </a:r>
                <a:r>
                  <a:rPr lang="he-IL" dirty="0"/>
                  <a:t> דרך הנקודה </a:t>
                </a:r>
                <a:r>
                  <a:rPr lang="en-US" dirty="0"/>
                  <a:t>(6,2)</a:t>
                </a:r>
                <a:r>
                  <a:rPr lang="he-IL" dirty="0"/>
                  <a:t>. רשמו את משוואת הישר.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מציאת משוואת ישר ע"פ שיפוע ונקודה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7206E4D-1355-4B68-846C-15A3087D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הקורס "חשבון דיפרנציאלי לתלמידי כלכלה וניהול" עוסק בפונקציות של מספרים ממשיים, וכלים לניתוח ולחקירה של פונקציות אלו.</a:t>
            </a:r>
          </a:p>
          <a:p>
            <a:pPr algn="r" rtl="1"/>
            <a:r>
              <a:rPr lang="he-IL" dirty="0"/>
              <a:t>בין השאר ניישם כלים אלו לפתרון בעיות כלכליות ואחרות.</a:t>
            </a:r>
          </a:p>
          <a:p>
            <a:pPr marL="109728" indent="0" algn="r" rtl="1">
              <a:buNone/>
            </a:pPr>
            <a:r>
              <a:rPr lang="he-IL" u="sng" dirty="0"/>
              <a:t>תכנית הקורס</a:t>
            </a:r>
          </a:p>
          <a:p>
            <a:pPr marL="109728" indent="0" algn="r" rtl="1">
              <a:buNone/>
            </a:pPr>
            <a:r>
              <a:rPr lang="he-IL" u="sng" dirty="0"/>
              <a:t>יחידות 1-2</a:t>
            </a:r>
            <a:r>
              <a:rPr lang="he-IL" dirty="0"/>
              <a:t> – </a:t>
            </a:r>
            <a:r>
              <a:rPr lang="he-IL" u="sng" dirty="0"/>
              <a:t>פונקציות</a:t>
            </a:r>
            <a:r>
              <a:rPr lang="he-IL" dirty="0"/>
              <a:t> – כללי, גרפים, הפונקציה הלינארית, הפונקציה ההפכית, הפונקציה הריבועית, חזקות ולוגריתמים,</a:t>
            </a:r>
          </a:p>
          <a:p>
            <a:pPr marL="109728" indent="0" algn="r" rtl="1">
              <a:buNone/>
            </a:pPr>
            <a:r>
              <a:rPr lang="he-IL" dirty="0"/>
              <a:t>פונקציות מעריכיות ולוגריתמיות, בעיות אחוזים -&gt; ממ"ן 11</a:t>
            </a:r>
          </a:p>
          <a:p>
            <a:pPr marL="109728" indent="0" algn="r" rtl="1">
              <a:buNone/>
            </a:pPr>
            <a:r>
              <a:rPr lang="he-IL" u="sng" dirty="0"/>
              <a:t>יחידות 3-4</a:t>
            </a:r>
            <a:r>
              <a:rPr lang="he-IL" dirty="0"/>
              <a:t> – </a:t>
            </a:r>
            <a:r>
              <a:rPr lang="he-IL" u="sng" dirty="0"/>
              <a:t>חשבון דיפרנציאלי במשתנה אחד</a:t>
            </a:r>
            <a:endParaRPr lang="he-IL" dirty="0"/>
          </a:p>
          <a:p>
            <a:pPr marL="109728" indent="0" algn="r" rtl="1">
              <a:buNone/>
            </a:pPr>
            <a:r>
              <a:rPr lang="he-IL" dirty="0"/>
              <a:t>מושג הנגזרת, כללי גזירה, מציאת משיק לגרף פונקציה,</a:t>
            </a:r>
          </a:p>
          <a:p>
            <a:pPr marL="109728" indent="0" algn="r" rt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נושאי הקורס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D370E94-F186-478E-A29D-C1C8E224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/>
                  <a:t>ע"פ אקסיומה בגיאומטריה, </a:t>
                </a:r>
                <a:r>
                  <a:rPr lang="he-IL" b="1" dirty="0"/>
                  <a:t>בין שתי נקודות עובר ישר אחד ויחיד</a:t>
                </a:r>
                <a:r>
                  <a:rPr lang="he-IL" dirty="0"/>
                  <a:t>. כיצד מוצאים את המשוואה שלו?</a:t>
                </a:r>
              </a:p>
              <a:p>
                <a:pPr algn="r" rtl="1"/>
                <a:r>
                  <a:rPr lang="he-IL" dirty="0"/>
                  <a:t>באופן גרפי, ניתן פשוט לצייר את שתי הנקודות ולהעביר ביניהן קו ישר בסרגל.</a:t>
                </a:r>
              </a:p>
              <a:p>
                <a:pPr algn="r" rtl="1"/>
                <a:r>
                  <a:rPr lang="he-IL" u="sng" dirty="0"/>
                  <a:t>באופן אלגברי</a:t>
                </a:r>
                <a:r>
                  <a:rPr lang="he-IL" dirty="0"/>
                  <a:t>: אם נתונות שתי הנקודות: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baseline="-25000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baseline="-25000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he-IL" dirty="0"/>
                  <a:t> אפשר לחשב את השיפוע של הישר שעובר ביניהן:   </a:t>
                </a:r>
                <a:endParaRPr lang="en-US" dirty="0"/>
              </a:p>
              <a:p>
                <a:pPr algn="l"/>
                <a:r>
                  <a:rPr lang="he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b="0" dirty="0">
                  <a:ea typeface="Cambria Math"/>
                </a:endParaRPr>
              </a:p>
              <a:p>
                <a:pPr algn="r" rtl="1"/>
                <a:r>
                  <a:rPr lang="he-IL" dirty="0"/>
                  <a:t>מכאן זה כבר דומה לבעיה הקודמת. בוחרים אחת משתי הנקודות וממשיכים כמו בפתרון הקודם: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370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מציאת משוואת ישר ע"פ שתי נקודות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C0BA01D-ECF0-4F99-8D50-8766CC13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𝑦</m:t>
                    </m:r>
                    <m:r>
                      <a:rPr lang="en-US" i="1" smtClean="0">
                        <a:latin typeface="Cambria Math"/>
                      </a:rPr>
                      <m:t>−</m:t>
                    </m:r>
                    <m:r>
                      <a:rPr lang="en-US" i="1" smtClean="0">
                        <a:latin typeface="Cambria Math"/>
                      </a:rPr>
                      <m:t>𝑦</m:t>
                    </m:r>
                    <m:r>
                      <a:rPr lang="he-IL" b="0" i="1" baseline="-25000" smtClean="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he-IL" b="0" i="1" baseline="-2500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baseline="-25000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algn="r" rtl="1"/>
                <a:r>
                  <a:rPr lang="he-IL" dirty="0"/>
                  <a:t>או אם נעביר אגפים: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he-IL" i="1" baseline="-250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he-IL" i="1" baseline="-2500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 baseline="-2500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 baseline="-25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 baseline="-2500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 baseline="-25000">
                            <a:latin typeface="Cambria Math"/>
                          </a:rPr>
                          <m:t>1</m:t>
                        </m:r>
                      </m:den>
                    </m:f>
                    <m:d>
                      <m:dPr>
                        <m:ctrlPr>
                          <a:rPr lang="en-US" i="1" baseline="-250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 baseline="-250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he-IL" i="1" baseline="-25000">
                        <a:latin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 baseline="-2500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 baseline="-25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 baseline="-2500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 baseline="-2500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0" smtClean="0">
                        <a:latin typeface="Cambria Math"/>
                      </a:rPr>
                      <m:t>+[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r>
                      <a:rPr lang="en-US" b="0" i="0" baseline="-25000" smtClean="0">
                        <a:latin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 baseline="-2500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 baseline="-25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 baseline="-2500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 baseline="-2500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0" baseline="-25000" smtClean="0">
                        <a:latin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  <a:p>
                <a:pPr algn="r" rtl="1"/>
                <a:r>
                  <a:rPr lang="he-IL" dirty="0"/>
                  <a:t>דוגמאות:</a:t>
                </a:r>
              </a:p>
              <a:p>
                <a:pPr algn="r" rtl="1"/>
                <a:r>
                  <a:rPr lang="he-IL" dirty="0"/>
                  <a:t>1. מצאו משוואת ישר העובר בין </a:t>
                </a:r>
                <a:r>
                  <a:rPr lang="en-US" dirty="0"/>
                  <a:t>(-4, 3), (3, -11)  </a:t>
                </a:r>
                <a:endParaRPr lang="he-IL" dirty="0"/>
              </a:p>
              <a:p>
                <a:pPr algn="r" rtl="1"/>
                <a:r>
                  <a:rPr lang="he-IL" dirty="0"/>
                  <a:t>2. מצאו משוואת ישר העובר בין   </a:t>
                </a:r>
                <a:r>
                  <a:rPr lang="en-US" dirty="0"/>
                  <a:t>(4, 5),  (4, 0)</a:t>
                </a:r>
                <a:r>
                  <a:rPr lang="he-IL" dirty="0"/>
                  <a:t> – מה שונה בישר הזה?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משוואת ישר ע"פ שתי נקודות - המשך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F0485F4-0944-449F-90F3-4AA3C2BD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82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r" rtl="1"/>
                <a:r>
                  <a:rPr lang="he-IL" u="sng" dirty="0"/>
                  <a:t>משמעות כלכלית</a:t>
                </a:r>
                <a:r>
                  <a:rPr lang="he-IL" dirty="0"/>
                  <a:t>: צרכן הולך לחנות עם תקציב בגובה </a:t>
                </a:r>
                <a:r>
                  <a:rPr lang="en-US" dirty="0"/>
                  <a:t>I</a:t>
                </a:r>
                <a:r>
                  <a:rPr lang="he-IL" dirty="0"/>
                  <a:t>, ומעוניין לחלק את כולו בין רכישת שני מוצרים. </a:t>
                </a:r>
              </a:p>
              <a:p>
                <a:pPr algn="r" rtl="1"/>
                <a:r>
                  <a:rPr lang="he-IL" dirty="0"/>
                  <a:t>מחיר מוצר 1 - </a:t>
                </a:r>
                <a:r>
                  <a:rPr lang="en-US" dirty="0"/>
                  <a:t>p</a:t>
                </a:r>
                <a:r>
                  <a:rPr lang="en-US" baseline="-25000" dirty="0"/>
                  <a:t>1</a:t>
                </a:r>
              </a:p>
              <a:p>
                <a:pPr algn="r" rtl="1"/>
                <a:r>
                  <a:rPr lang="he-IL" dirty="0"/>
                  <a:t>כמות ממוצר 1 – </a:t>
                </a:r>
                <a:r>
                  <a:rPr lang="en-US" dirty="0"/>
                  <a:t>x</a:t>
                </a:r>
              </a:p>
              <a:p>
                <a:pPr algn="r" rtl="1"/>
                <a:r>
                  <a:rPr lang="he-IL" dirty="0"/>
                  <a:t>מחיר מוצר 2 – </a:t>
                </a:r>
                <a:r>
                  <a:rPr lang="en-US" dirty="0"/>
                  <a:t>p</a:t>
                </a:r>
                <a:r>
                  <a:rPr lang="en-US" baseline="-25000" dirty="0"/>
                  <a:t>2</a:t>
                </a:r>
              </a:p>
              <a:p>
                <a:pPr algn="r" rtl="1"/>
                <a:r>
                  <a:rPr lang="he-IL" dirty="0"/>
                  <a:t>כמות ממוצר 2 – </a:t>
                </a:r>
                <a:r>
                  <a:rPr lang="en-US" dirty="0"/>
                  <a:t>y</a:t>
                </a:r>
              </a:p>
              <a:p>
                <a:pPr algn="r" rtl="1"/>
                <a:r>
                  <a:rPr lang="he-IL" dirty="0"/>
                  <a:t>נניח שהמחירים חיוביים, והכמויות צריכות להיות אי-שליליות.</a:t>
                </a:r>
                <a:endParaRPr lang="en-US" dirty="0"/>
              </a:p>
              <a:p>
                <a:pPr algn="r" rtl="1"/>
                <a:r>
                  <a:rPr lang="he-IL" dirty="0"/>
                  <a:t>נרשום את המשוואה שצריכה להתקיים כאן: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baseline="-25000" smtClean="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baseline="-25000" smtClean="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קו תקציב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1B32CF1-3D67-467A-BE0F-71BAFC24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תוצאת תמונה עבור קו תקצי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1676400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4995672"/>
              </a:xfrm>
            </p:spPr>
            <p:txBody>
              <a:bodyPr>
                <a:normAutofit fontScale="85000" lnSpcReduction="20000"/>
              </a:bodyPr>
              <a:lstStyle/>
              <a:p>
                <a:pPr algn="r" rtl="1"/>
                <a:r>
                  <a:rPr lang="he-IL" u="sng" dirty="0"/>
                  <a:t>משמעות מתימטית</a:t>
                </a:r>
                <a:r>
                  <a:rPr lang="he-IL" dirty="0"/>
                  <a:t>: </a:t>
                </a:r>
                <a:r>
                  <a:rPr lang="he-IL" sz="2600" dirty="0"/>
                  <a:t>זוהי פונקציה לינארית בעלת שיפוע שלילי (כלומר כשמגדילים את הכמות של מוצר 1, קונים פחות ממוצר 2 ולהיפך). נעביר אגפים כדי לחלץ את </a:t>
                </a:r>
                <a:r>
                  <a:rPr lang="en-US" sz="2600" dirty="0"/>
                  <a:t>y</a:t>
                </a:r>
                <a:r>
                  <a:rPr lang="he-IL" sz="2600" dirty="0"/>
                  <a:t> כפונקציה מפורשת של </a:t>
                </a:r>
                <a:r>
                  <a:rPr lang="en-US" sz="2600" dirty="0"/>
                  <a:t>x</a:t>
                </a:r>
                <a:r>
                  <a:rPr lang="he-IL" sz="2600" dirty="0"/>
                  <a:t>:</a:t>
                </a:r>
                <a:endParaRPr lang="he-IL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 baseline="-2500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 baseline="-2500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US" dirty="0"/>
                  <a:t>     /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 baseline="-2500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 baseline="-2500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 baseline="-25000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        /: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 baseline="-25000"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 baseline="-250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 baseline="-25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 baseline="-250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algn="r" rtl="1"/>
                <a:endParaRPr lang="he-IL" dirty="0"/>
              </a:p>
              <a:p>
                <a:pPr algn="r" rtl="1"/>
                <a:endParaRPr lang="he-IL" dirty="0"/>
              </a:p>
              <a:p>
                <a:pPr algn="r" rtl="1"/>
                <a:endParaRPr lang="he-IL" dirty="0"/>
              </a:p>
              <a:p>
                <a:pPr algn="r" rtl="1"/>
                <a:endParaRPr lang="he-IL" dirty="0"/>
              </a:p>
              <a:p>
                <a:pPr algn="r" rtl="1"/>
                <a:endParaRPr lang="he-IL" dirty="0"/>
              </a:p>
              <a:p>
                <a:pPr algn="r" rtl="1"/>
                <a:endParaRPr lang="he-IL" sz="2600" dirty="0"/>
              </a:p>
              <a:p>
                <a:pPr algn="r" rtl="1"/>
                <a:r>
                  <a:rPr lang="he-IL" sz="2600" dirty="0"/>
                  <a:t>משמעות החותך: הכמות המקסימלית ממוצר 2, אם קונים 0 ממוצר 1.</a:t>
                </a:r>
              </a:p>
              <a:p>
                <a:pPr algn="r" rtl="1"/>
                <a:r>
                  <a:rPr lang="he-IL" sz="2600" dirty="0"/>
                  <a:t>משמעות השיפוע: בכמה עולה (למעשה יורדת) כמות מוצר 2 כאשר קונים עוד יחידה ממוצר 1?</a:t>
                </a:r>
              </a:p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4995672"/>
              </a:xfrm>
              <a:blipFill rotWithShape="0">
                <a:blip r:embed="rId3"/>
                <a:stretch>
                  <a:fillRect l="-1111" t="-2317"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קו תקציב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AD2F093-BC25-4FDB-88DD-A3E58748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0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סמסטר 2016ב, ממ"ן 11, שאלה 1 סעיף ב':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תרגיל לדוגמא – קו תקציב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6391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F551815-7BA5-4B40-B014-DDB80761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88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r" rtl="1"/>
                <a:r>
                  <a:rPr lang="he-IL" dirty="0"/>
                  <a:t>תזכורת: ההופכי של מספר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he-IL" dirty="0"/>
                  <a:t> הוא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he-IL" dirty="0"/>
                  <a:t> .</a:t>
                </a:r>
                <a:endParaRPr lang="en-US" dirty="0"/>
              </a:p>
              <a:p>
                <a:pPr algn="r" rtl="1"/>
                <a:r>
                  <a:rPr lang="he-IL" dirty="0"/>
                  <a:t>פונקציה הופכית בצורה הפשוטה – המשוואה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he-IL" dirty="0"/>
                  <a:t> או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he-IL" dirty="0"/>
                  <a:t>.</a:t>
                </a:r>
              </a:p>
              <a:p>
                <a:pPr algn="r" rtl="1"/>
                <a:r>
                  <a:rPr lang="he-IL" dirty="0"/>
                  <a:t>ניקח למשל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8</m:t>
                    </m:r>
                  </m:oMath>
                </a14:m>
                <a:r>
                  <a:rPr lang="he-IL" dirty="0"/>
                  <a:t>.</a:t>
                </a:r>
              </a:p>
              <a:p>
                <a:pPr algn="r" rtl="1"/>
                <a:r>
                  <a:rPr lang="he-IL" dirty="0"/>
                  <a:t>האם יש חיתוך עם הצירים? מה תחום ההגדרה?</a:t>
                </a:r>
              </a:p>
              <a:p>
                <a:pPr algn="r" rtl="1"/>
                <a:r>
                  <a:rPr lang="he-IL" dirty="0"/>
                  <a:t>נבנה טבלת ערכים:</a:t>
                </a:r>
                <a:endParaRPr lang="en-US" dirty="0"/>
              </a:p>
              <a:p>
                <a:pPr algn="r" rtl="1"/>
                <a:endParaRPr lang="en-US" dirty="0"/>
              </a:p>
              <a:p>
                <a:pPr algn="r" rtl="1"/>
                <a:endParaRPr lang="en-US" dirty="0"/>
              </a:p>
              <a:p>
                <a:pPr algn="r" rtl="1"/>
                <a:endParaRPr lang="en-US" dirty="0"/>
              </a:p>
              <a:p>
                <a:pPr algn="r" rtl="1"/>
                <a:endParaRPr lang="en-US" dirty="0"/>
              </a:p>
              <a:p>
                <a:pPr algn="r" rtl="1"/>
                <a:endParaRPr lang="en-US" dirty="0"/>
              </a:p>
              <a:p>
                <a:pPr algn="r" rtl="1"/>
                <a:endParaRPr lang="he-IL" dirty="0"/>
              </a:p>
              <a:p>
                <a:pPr algn="r" rtl="1"/>
                <a:r>
                  <a:rPr lang="he-IL" dirty="0"/>
                  <a:t>כפי שניתן לראות, הגרף נמצא ברביעים הראשון והשלישי בלבד.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הפונקציה ההופכית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892786"/>
              </p:ext>
            </p:extLst>
          </p:nvPr>
        </p:nvGraphicFramePr>
        <p:xfrm>
          <a:off x="2362200" y="32766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F7B7FF3-8AEB-4533-943B-02038FE0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67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גרף הפונקציה - היפרבולה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48863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50AC2FBC-EEFA-4BAA-BD5A-EF8051CC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05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/>
                  <a:t>אם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he-IL" dirty="0"/>
                  <a:t> או </a:t>
                </a:r>
                <a:r>
                  <a:rPr lang="en-US" dirty="0"/>
                  <a:t>x</a:t>
                </a:r>
                <a:r>
                  <a:rPr lang="he-IL" dirty="0"/>
                  <a:t> מוכפל במקדם שלילי, ההיפרבולה תהיה ברביע השני והרביעי: 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המקרה הנגדי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50577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84724-1837-45E4-B82A-9B96539C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66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2383296"/>
              </p:ext>
            </p:extLst>
          </p:nvPr>
        </p:nvGraphicFramePr>
        <p:xfrm>
          <a:off x="3048000" y="2895600"/>
          <a:ext cx="5486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/>
              <a:lstStyle/>
              <a:p>
                <a:pPr algn="r" rtl="1"/>
                <a:r>
                  <a:rPr lang="he-IL" dirty="0"/>
                  <a:t>אם רוצים להזיז את ההיפרבולה </a:t>
                </a:r>
                <a:r>
                  <a:rPr lang="en-US" dirty="0"/>
                  <a:t>a</a:t>
                </a:r>
                <a:r>
                  <a:rPr lang="he-IL" dirty="0"/>
                  <a:t> יחידות ימינה ו-</a:t>
                </a:r>
                <a:r>
                  <a:rPr lang="en-US" dirty="0"/>
                  <a:t>b</a:t>
                </a:r>
                <a:r>
                  <a:rPr lang="he-IL" dirty="0"/>
                  <a:t> יחידות למעלה, המשוואה תיראה כך: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  <a:p>
                <a:pPr algn="r" rtl="1"/>
                <a:r>
                  <a:rPr lang="he-IL" dirty="0"/>
                  <a:t>במקרה כזה יכולות להיות נקודות חיתוך עם הצירים.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 rotWithShape="1">
                <a:blip r:embed="rId3"/>
                <a:stretch>
                  <a:fillRect l="-148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היפרבולה מוזזת</a:t>
            </a:r>
            <a:endParaRPr lang="en-US" dirty="0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02C9E0B-5869-428C-86D2-95B3C5F6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8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לקרוא בספר הלימוד יחידות 1-2 את סעיפי הלימוד עד עמ' 60, ולפתור את התרגילים שבתוך סעיפי הלימוד.</a:t>
            </a:r>
          </a:p>
          <a:p>
            <a:pPr algn="r" rtl="1"/>
            <a:r>
              <a:rPr lang="he-IL" u="sng" dirty="0"/>
              <a:t>מתוך שאלות לדוגמא ולחזרה לפתור</a:t>
            </a:r>
            <a:r>
              <a:rPr lang="he-IL" dirty="0"/>
              <a:t>:</a:t>
            </a:r>
          </a:p>
          <a:p>
            <a:pPr algn="r" rtl="1"/>
            <a:r>
              <a:rPr lang="he-IL" dirty="0"/>
              <a:t>עמ' 18 שאלה 7</a:t>
            </a:r>
          </a:p>
          <a:p>
            <a:pPr algn="r" rtl="1"/>
            <a:r>
              <a:rPr lang="he-IL" dirty="0"/>
              <a:t>עמ' 28-29 שאלה 11</a:t>
            </a:r>
          </a:p>
          <a:p>
            <a:pPr algn="r" rtl="1"/>
            <a:r>
              <a:rPr lang="he-IL" dirty="0"/>
              <a:t>עמ' 48 שאלה 19</a:t>
            </a:r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 שיעורי בית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EFD7FB5-830F-4EA4-AD1D-7A901F53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382000" cy="4767072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buNone/>
            </a:pPr>
            <a:r>
              <a:rPr lang="he-IL" dirty="0"/>
              <a:t>חקירת פונקציה: עליה וירידה, נקודות קיצון, קמירות וקעירות, נקודות פיתול. יישום נקודות קיצון לבעיות כלכליות. מושג הגמישות -&gt; ממ"ן 12, ממ"ח 02.</a:t>
            </a:r>
          </a:p>
          <a:p>
            <a:pPr marL="109728" indent="0" algn="r" rtl="1">
              <a:buNone/>
            </a:pPr>
            <a:endParaRPr lang="he-IL" dirty="0"/>
          </a:p>
          <a:p>
            <a:pPr marL="109728" indent="0" algn="r" rtl="1">
              <a:buNone/>
            </a:pPr>
            <a:r>
              <a:rPr lang="he-IL" u="sng" dirty="0"/>
              <a:t>יחידות 5-6</a:t>
            </a:r>
            <a:r>
              <a:rPr lang="he-IL" dirty="0"/>
              <a:t> – </a:t>
            </a:r>
            <a:r>
              <a:rPr lang="he-IL" u="sng" dirty="0"/>
              <a:t>חשבון דיפרנציאלי בשני משתנים</a:t>
            </a:r>
          </a:p>
          <a:p>
            <a:pPr marL="109728" indent="0" algn="r" rtl="1">
              <a:buNone/>
            </a:pPr>
            <a:r>
              <a:rPr lang="he-IL" dirty="0"/>
              <a:t>פונקציות בשני משתנים, עקומות שוות ערך ומפת עש"ע.</a:t>
            </a:r>
          </a:p>
          <a:p>
            <a:pPr marL="109728" indent="0" algn="r" rtl="1">
              <a:buNone/>
            </a:pPr>
            <a:r>
              <a:rPr lang="he-IL" dirty="0"/>
              <a:t>נגזרות חלקיות, משפט הפונקציות הסתומות, </a:t>
            </a:r>
            <a:r>
              <a:rPr lang="en-US" dirty="0"/>
              <a:t>MRS</a:t>
            </a:r>
            <a:r>
              <a:rPr lang="he-IL" dirty="0"/>
              <a:t> (שיעור תחלופה השולי), נקודות קיצון (ללא אילוץ) -&gt; ממ"ן 13.</a:t>
            </a:r>
          </a:p>
          <a:p>
            <a:pPr marL="109728" indent="0" algn="r" rtl="1">
              <a:buNone/>
            </a:pPr>
            <a:r>
              <a:rPr lang="he-IL" dirty="0"/>
              <a:t>קוואזי קמירות/קעירות, בעיית נקודות קיצון תחת אילוץ, פתרון אלגברי ופתרון גרפי -&gt; ממ"ן 14.</a:t>
            </a:r>
          </a:p>
          <a:p>
            <a:pPr marL="109728" indent="0" algn="r" rtl="1">
              <a:buNone/>
            </a:pPr>
            <a:r>
              <a:rPr lang="he-IL" dirty="0"/>
              <a:t>פונקציות הומוגניות -&gt; ממ"ן 15.</a:t>
            </a:r>
          </a:p>
          <a:p>
            <a:pPr marL="109728" indent="0" algn="r" rtl="1">
              <a:buNone/>
            </a:pPr>
            <a:r>
              <a:rPr lang="he-IL" u="sng" dirty="0"/>
              <a:t>יחידה 7</a:t>
            </a:r>
            <a:r>
              <a:rPr lang="he-IL" dirty="0"/>
              <a:t> – </a:t>
            </a:r>
            <a:r>
              <a:rPr lang="he-IL" u="sng" dirty="0"/>
              <a:t>החשבון האינטגרלי</a:t>
            </a:r>
            <a:endParaRPr lang="he-IL" dirty="0"/>
          </a:p>
          <a:p>
            <a:pPr marL="109728" indent="0" algn="r" rtl="1">
              <a:buNone/>
            </a:pPr>
            <a:r>
              <a:rPr lang="he-IL" dirty="0"/>
              <a:t>אינטגרל לא מסוים (פונקציה קדומה), אינטגרל מסוים וחישובי שטחים -&gt; ממ"ן 15.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נושאי הקורס - המשך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3A99451-DCE3-44EB-B950-0019EE38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lnSpcReduction="10000"/>
          </a:bodyPr>
          <a:lstStyle/>
          <a:p>
            <a:pPr algn="r" rtl="1"/>
            <a:r>
              <a:rPr lang="he-IL" dirty="0"/>
              <a:t>בגרות במתימטיקה ברמה 3 יחידות בשליטה טובה</a:t>
            </a:r>
          </a:p>
          <a:p>
            <a:pPr algn="r" rtl="1"/>
            <a:r>
              <a:rPr lang="he-IL" dirty="0"/>
              <a:t>או: בגרות ברמה 4-5 יחידות</a:t>
            </a:r>
          </a:p>
          <a:p>
            <a:pPr algn="r" rtl="1"/>
            <a:r>
              <a:rPr lang="he-IL" dirty="0"/>
              <a:t>או</a:t>
            </a:r>
            <a:r>
              <a:rPr lang="en-US" dirty="0"/>
              <a:t>:</a:t>
            </a:r>
            <a:r>
              <a:rPr lang="he-IL" dirty="0"/>
              <a:t> </a:t>
            </a:r>
            <a:r>
              <a:rPr lang="he-IL" sz="2400" b="1" dirty="0"/>
              <a:t>95001 סדנת רענון במתמטיקה לתלמידי מדעי החברה</a:t>
            </a:r>
            <a:endParaRPr lang="en-US" sz="2400" b="1" dirty="0"/>
          </a:p>
          <a:p>
            <a:pPr algn="r" rtl="1"/>
            <a:r>
              <a:rPr lang="he-IL" dirty="0"/>
              <a:t>קורס זה אינו דורש שליטה בטריגונומטריה ופונקציות טריגונומטריות </a:t>
            </a:r>
            <a:r>
              <a:rPr lang="he-IL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sin, cos, tan</a:t>
            </a:r>
            <a:r>
              <a:rPr lang="he-IL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he-IL" dirty="0"/>
              <a:t> אבל דורש שליטה באלגברה תיכונית, חזקות ולוגריתמים וקצת גיאומטריה.</a:t>
            </a:r>
          </a:p>
          <a:p>
            <a:pPr algn="r" rtl="1"/>
            <a:r>
              <a:rPr lang="he-IL" dirty="0"/>
              <a:t>חומרים: ספרי הקורס, מפגשים, אתר הקורס</a:t>
            </a:r>
          </a:p>
          <a:p>
            <a:pPr algn="r" rtl="1"/>
            <a:r>
              <a:rPr lang="he-IL" dirty="0"/>
              <a:t>בחינת הסיום בחומר פתוח – לכן כדאי לצבור חומרים מסודרים במהלך הסמסטר, הן ללימוד והן לבחינה עצמה.</a:t>
            </a:r>
          </a:p>
          <a:p>
            <a:pPr algn="r" rtl="1"/>
            <a:r>
              <a:rPr lang="he-IL" dirty="0"/>
              <a:t>המצגות </a:t>
            </a:r>
            <a:r>
              <a:rPr lang="he-IL" b="1" dirty="0"/>
              <a:t>מלוות את השיעור ולא מחליפות אותו</a:t>
            </a:r>
            <a:r>
              <a:rPr lang="he-IL" dirty="0"/>
              <a:t> – יהיו גם הסברים בע"פ, שאלות לדיון ותרגול בכיתה.‏</a:t>
            </a:r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ידע קודם נדרש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6C356CA-8103-4E4F-9855-90165E38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D8CB9194-85C9-4600-B0B2-7FCD91D67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להתחיל ללמוד רק בשבועיים האחרונים לפני המבחן</a:t>
            </a:r>
          </a:p>
          <a:p>
            <a:pPr algn="r" rtl="1"/>
            <a:r>
              <a:rPr lang="he-IL" dirty="0"/>
              <a:t>להעתיק </a:t>
            </a:r>
            <a:r>
              <a:rPr lang="he-IL" dirty="0" err="1"/>
              <a:t>ממ"נים</a:t>
            </a:r>
            <a:r>
              <a:rPr lang="he-IL" dirty="0"/>
              <a:t> בלי להבין את הפתרון בכלל</a:t>
            </a:r>
          </a:p>
          <a:p>
            <a:pPr algn="r" rtl="1"/>
            <a:r>
              <a:rPr lang="he-IL" dirty="0"/>
              <a:t>לא לחזור על החומר לאחר השיעור, כדי להספיק לשכוח אותו עד השיעור הבא</a:t>
            </a:r>
          </a:p>
          <a:p>
            <a:pPr algn="r" rtl="1"/>
            <a:r>
              <a:rPr lang="he-IL" dirty="0"/>
              <a:t>לפתוח את הספר לראשונה רק במהלך המבחן</a:t>
            </a:r>
            <a:endParaRPr lang="en-US" dirty="0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D99FDE19-7EBB-4BCE-B07E-BA7CA159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5</a:t>
            </a:fld>
            <a:endParaRPr lang="en-US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88E5AB27-9132-47CF-85B2-2D5C1C27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/>
              <a:t>איך להיכשל בקורס? </a:t>
            </a:r>
            <a:endParaRPr lang="en-US" dirty="0"/>
          </a:p>
        </p:txBody>
      </p:sp>
      <p:pic>
        <p:nvPicPr>
          <p:cNvPr id="1026" name="Picture 2" descr="תוצאת תמונה עבור אימוג'י">
            <a:extLst>
              <a:ext uri="{FF2B5EF4-FFF2-40B4-BE49-F238E27FC236}">
                <a16:creationId xmlns:a16="http://schemas.microsoft.com/office/drawing/2014/main" id="{EC1233A9-2945-4CD8-A65B-1BE761CB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114800"/>
            <a:ext cx="302597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6072"/>
          </a:xfrm>
        </p:spPr>
        <p:txBody>
          <a:bodyPr/>
          <a:lstStyle/>
          <a:p>
            <a:pPr algn="r" rtl="1"/>
            <a:r>
              <a:rPr lang="en-US" dirty="0"/>
              <a:t>ℝ</a:t>
            </a:r>
            <a:r>
              <a:rPr lang="he-IL" dirty="0"/>
              <a:t> = קבוצת כל המספרים שניתנים להצגה עשרונית:</a:t>
            </a:r>
          </a:p>
          <a:p>
            <a:pPr marL="109728" indent="0" algn="r" rtl="1">
              <a:buNone/>
            </a:pP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מהו מספר ממשי?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24384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dirty="0"/>
              <a:t>סדרה סופית/אינסופית</a:t>
            </a:r>
            <a:br>
              <a:rPr lang="en-US" sz="2000" dirty="0"/>
            </a:br>
            <a:r>
              <a:rPr lang="he-IL" sz="2000" dirty="0"/>
              <a:t>של ספרות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26067" y="2408067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dirty="0"/>
              <a:t>סדרה סופית</a:t>
            </a:r>
            <a:br>
              <a:rPr lang="en-US" sz="2000" dirty="0"/>
            </a:br>
            <a:r>
              <a:rPr lang="he-IL" sz="2000" dirty="0"/>
              <a:t>של ספרות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273123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251579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36576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לדוגמא: </a:t>
            </a:r>
            <a:r>
              <a:rPr lang="en-US" dirty="0"/>
              <a:t>-23435.43645645643535435435353 </a:t>
            </a:r>
            <a:r>
              <a:rPr lang="he-IL" dirty="0"/>
              <a:t> הוא מספר ממשי.</a:t>
            </a:r>
          </a:p>
          <a:p>
            <a:pPr algn="r" rtl="1"/>
            <a:r>
              <a:rPr lang="he-IL" dirty="0"/>
              <a:t>גם כל המספרים הטבעיים, השלמים או השברים הפשוטים בסימן חיובי או שלילי הם מספרים ממשיים, כי ניתן להציג אותם בצורה עשרונית.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מי מכיר את המספר הממשי הזה:      </a:t>
            </a:r>
            <a:r>
              <a:rPr lang="en-US" dirty="0"/>
              <a:t>3.14159265358979…</a:t>
            </a:r>
            <a:r>
              <a:rPr lang="he-IL" dirty="0"/>
              <a:t>   ?</a:t>
            </a:r>
            <a:endParaRPr lang="en-US" dirty="0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5D37C3-CB45-4245-8FD9-D64A7A0A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1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8305800" cy="4690872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תחום סגור:</a:t>
            </a:r>
            <a:r>
              <a:rPr lang="en-US" dirty="0"/>
              <a:t>	</a:t>
            </a:r>
            <a:r>
              <a:rPr lang="he-IL" dirty="0"/>
              <a:t> 	 </a:t>
            </a:r>
            <a:r>
              <a:rPr lang="en-US" dirty="0"/>
              <a:t>[a, b]={</a:t>
            </a:r>
            <a:r>
              <a:rPr lang="en-US" dirty="0" err="1"/>
              <a:t>x∈ℝ|a≦x≦b</a:t>
            </a:r>
            <a:r>
              <a:rPr lang="en-US" dirty="0"/>
              <a:t>}</a:t>
            </a:r>
            <a:endParaRPr lang="he-IL" dirty="0"/>
          </a:p>
          <a:p>
            <a:pPr algn="r" rtl="1"/>
            <a:r>
              <a:rPr lang="he-IL" dirty="0"/>
              <a:t>תחום פתוח: </a:t>
            </a:r>
            <a:r>
              <a:rPr lang="en-US" dirty="0"/>
              <a:t>	</a:t>
            </a:r>
            <a:r>
              <a:rPr lang="he-IL" dirty="0"/>
              <a:t>	 </a:t>
            </a:r>
            <a:r>
              <a:rPr lang="en-US" dirty="0"/>
              <a:t>(a, b)={</a:t>
            </a:r>
            <a:r>
              <a:rPr lang="en-US" dirty="0" err="1"/>
              <a:t>x∈ℝ|a</a:t>
            </a:r>
            <a:r>
              <a:rPr lang="en-US" dirty="0"/>
              <a:t>&lt;x&lt;b}</a:t>
            </a:r>
          </a:p>
          <a:p>
            <a:pPr algn="r" rtl="1"/>
            <a:r>
              <a:rPr lang="he-IL" dirty="0"/>
              <a:t>תחום חצי סגור:</a:t>
            </a:r>
            <a:r>
              <a:rPr lang="en-US" dirty="0"/>
              <a:t>	</a:t>
            </a:r>
            <a:r>
              <a:rPr lang="he-IL" dirty="0"/>
              <a:t>	 </a:t>
            </a:r>
            <a:r>
              <a:rPr lang="en-US" dirty="0"/>
              <a:t>[a, b)={</a:t>
            </a:r>
            <a:r>
              <a:rPr lang="en-US" dirty="0" err="1"/>
              <a:t>x∈ℝ|a≦x</a:t>
            </a:r>
            <a:r>
              <a:rPr lang="en-US" dirty="0"/>
              <a:t>&lt;b}</a:t>
            </a:r>
          </a:p>
          <a:p>
            <a:pPr algn="r" rtl="1"/>
            <a:r>
              <a:rPr lang="he-IL" dirty="0"/>
              <a:t>תחום חצי פתוח:</a:t>
            </a:r>
            <a:r>
              <a:rPr lang="en-US" dirty="0"/>
              <a:t>	</a:t>
            </a:r>
            <a:r>
              <a:rPr lang="he-IL" dirty="0"/>
              <a:t>	 </a:t>
            </a:r>
            <a:r>
              <a:rPr lang="en-US" dirty="0"/>
              <a:t>(a, b]={</a:t>
            </a:r>
            <a:r>
              <a:rPr lang="en-US" dirty="0" err="1"/>
              <a:t>x∈ℝ|a</a:t>
            </a:r>
            <a:r>
              <a:rPr lang="en-US" dirty="0"/>
              <a:t>&lt;</a:t>
            </a:r>
            <a:r>
              <a:rPr lang="en-US" dirty="0" err="1"/>
              <a:t>x≦b</a:t>
            </a:r>
            <a:r>
              <a:rPr lang="en-US" dirty="0"/>
              <a:t>}</a:t>
            </a:r>
          </a:p>
          <a:p>
            <a:pPr algn="r" rtl="1"/>
            <a:r>
              <a:rPr lang="he-IL" dirty="0"/>
              <a:t>קרן סגורה שמאלית:	</a:t>
            </a:r>
            <a:r>
              <a:rPr lang="en-US" dirty="0"/>
              <a:t>  (-∞, a]={</a:t>
            </a:r>
            <a:r>
              <a:rPr lang="en-US" dirty="0" err="1"/>
              <a:t>x∈ℝ|x≦a</a:t>
            </a:r>
            <a:r>
              <a:rPr lang="en-US" dirty="0"/>
              <a:t>}</a:t>
            </a:r>
          </a:p>
          <a:p>
            <a:pPr algn="r" rtl="1"/>
            <a:r>
              <a:rPr lang="he-IL" dirty="0"/>
              <a:t>קרן פתוחה שמאלית:</a:t>
            </a:r>
            <a:r>
              <a:rPr lang="en-US" dirty="0"/>
              <a:t>	 (-∞, a)={</a:t>
            </a:r>
            <a:r>
              <a:rPr lang="en-US" dirty="0" err="1"/>
              <a:t>x∈ℝ|x</a:t>
            </a:r>
            <a:r>
              <a:rPr lang="en-US" dirty="0"/>
              <a:t>&lt;a}</a:t>
            </a:r>
            <a:endParaRPr lang="he-IL" dirty="0"/>
          </a:p>
          <a:p>
            <a:pPr algn="r" rtl="1"/>
            <a:r>
              <a:rPr lang="he-IL" dirty="0"/>
              <a:t>קרן סגורה ימנית:		</a:t>
            </a:r>
            <a:r>
              <a:rPr lang="en-US" dirty="0"/>
              <a:t>  [a, +∞)={</a:t>
            </a:r>
            <a:r>
              <a:rPr lang="en-US" dirty="0" err="1"/>
              <a:t>x∈ℝ|x≧a</a:t>
            </a:r>
            <a:r>
              <a:rPr lang="en-US" dirty="0"/>
              <a:t>}</a:t>
            </a:r>
          </a:p>
          <a:p>
            <a:pPr algn="r" rtl="1"/>
            <a:r>
              <a:rPr lang="he-IL" dirty="0"/>
              <a:t>קרן פתוחה ימנית:</a:t>
            </a:r>
            <a:r>
              <a:rPr lang="en-US" dirty="0"/>
              <a:t>	</a:t>
            </a:r>
            <a:r>
              <a:rPr lang="he-IL" dirty="0"/>
              <a:t>	</a:t>
            </a:r>
            <a:r>
              <a:rPr lang="en-US" dirty="0"/>
              <a:t> (a, +∞)={</a:t>
            </a:r>
            <a:r>
              <a:rPr lang="en-US" dirty="0" err="1"/>
              <a:t>x∈ℝ|x</a:t>
            </a:r>
            <a:r>
              <a:rPr lang="en-US" dirty="0"/>
              <a:t>&gt;a}</a:t>
            </a:r>
          </a:p>
          <a:p>
            <a:pPr algn="r" rtl="1"/>
            <a:r>
              <a:rPr lang="he-IL" dirty="0"/>
              <a:t>כל המספרים האי-שליליים:	(</a:t>
            </a:r>
            <a:r>
              <a:rPr lang="en-US" dirty="0"/>
              <a:t>ℝ</a:t>
            </a:r>
            <a:r>
              <a:rPr lang="en-US" baseline="-25000" dirty="0"/>
              <a:t>+</a:t>
            </a:r>
            <a:r>
              <a:rPr lang="en-US" dirty="0"/>
              <a:t>=[0,∞</a:t>
            </a:r>
            <a:endParaRPr lang="he-IL" dirty="0"/>
          </a:p>
          <a:p>
            <a:pPr algn="r" rtl="1"/>
            <a:r>
              <a:rPr lang="he-IL" dirty="0"/>
              <a:t>כל המספרים החיוביים:		 (</a:t>
            </a:r>
            <a:r>
              <a:rPr lang="en-US" dirty="0"/>
              <a:t>ℝ</a:t>
            </a:r>
            <a:r>
              <a:rPr lang="en-US" baseline="-25000" dirty="0"/>
              <a:t>++</a:t>
            </a:r>
            <a:r>
              <a:rPr lang="en-US" dirty="0"/>
              <a:t>=(0,∞</a:t>
            </a:r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 תחומים בתוך המספרים הממשיים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933DD2D-8921-43CD-8C0D-D25F8EF6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8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r" rtl="1"/>
                <a:r>
                  <a:rPr lang="he-IL" dirty="0"/>
                  <a:t>אילו מן המספרים אכן שייכים לתחומים שרשומים לידם?</a:t>
                </a:r>
                <a:br>
                  <a:rPr lang="en-US" dirty="0"/>
                </a:br>
                <a:r>
                  <a:rPr lang="he-IL" dirty="0"/>
                  <a:t>(סמנו נכון / לא נכון)</a:t>
                </a:r>
                <a:br>
                  <a:rPr lang="en-US" dirty="0"/>
                </a:br>
                <a:r>
                  <a:rPr lang="he-IL" dirty="0"/>
                  <a:t>א. </a:t>
                </a:r>
                <a:r>
                  <a:rPr lang="en-US" dirty="0"/>
                  <a:t>3∈(2,5)		</a:t>
                </a:r>
                <a:br>
                  <a:rPr lang="en-US" dirty="0"/>
                </a:br>
                <a:r>
                  <a:rPr lang="he-IL" dirty="0"/>
                  <a:t>ב.  </a:t>
                </a:r>
                <a:r>
                  <a:rPr lang="en-US" dirty="0"/>
                  <a:t>3∈(3,5)</a:t>
                </a:r>
                <a:br>
                  <a:rPr lang="en-US" dirty="0"/>
                </a:br>
                <a:r>
                  <a:rPr lang="he-IL" dirty="0"/>
                  <a:t>ג.  </a:t>
                </a:r>
                <a:r>
                  <a:rPr lang="en-US" dirty="0"/>
                  <a:t>3∈[3,5]</a:t>
                </a:r>
                <a:br>
                  <a:rPr lang="en-US" dirty="0"/>
                </a:br>
                <a:r>
                  <a:rPr lang="he-IL" dirty="0"/>
                  <a:t>ד.  </a:t>
                </a:r>
                <a:r>
                  <a:rPr lang="en-US" dirty="0"/>
                  <a:t>5∈(5,∞)</a:t>
                </a:r>
                <a:br>
                  <a:rPr lang="en-US" dirty="0"/>
                </a:br>
                <a:r>
                  <a:rPr lang="he-IL" dirty="0"/>
                  <a:t>ה.  </a:t>
                </a:r>
                <a:r>
                  <a:rPr lang="en-US" dirty="0"/>
                  <a:t>5∈[5,∞)</a:t>
                </a:r>
                <a:br>
                  <a:rPr lang="en-US" dirty="0"/>
                </a:br>
                <a:r>
                  <a:rPr lang="he-IL" dirty="0"/>
                  <a:t>ו. 	</a:t>
                </a:r>
                <a:r>
                  <a:rPr lang="en-US" dirty="0"/>
                  <a:t>-4∈(-4,5)</a:t>
                </a:r>
              </a:p>
              <a:p>
                <a:pPr algn="r" rtl="1"/>
                <a:r>
                  <a:rPr lang="he-IL" dirty="0"/>
                  <a:t>ז.   </a:t>
                </a:r>
                <a:r>
                  <a:rPr lang="en-US" dirty="0"/>
                  <a:t>-4∈[-4,5]</a:t>
                </a:r>
              </a:p>
              <a:p>
                <a:pPr algn="r" rtl="1"/>
                <a:r>
                  <a:rPr lang="he-IL" dirty="0"/>
                  <a:t>ח.   </a:t>
                </a:r>
                <a:r>
                  <a:rPr lang="en-US" dirty="0"/>
                  <a:t>6∈(-∞,10)</a:t>
                </a:r>
              </a:p>
              <a:p>
                <a:pPr algn="r" rtl="1"/>
                <a:r>
                  <a:rPr lang="he-IL" dirty="0"/>
                  <a:t>ט. רשמו בצורת תחום את הקבוצה:  </a:t>
                </a:r>
                <a:r>
                  <a:rPr lang="en-US" dirty="0"/>
                  <a:t>{</a:t>
                </a:r>
                <a:r>
                  <a:rPr lang="en-US" dirty="0" err="1"/>
                  <a:t>x∈ℝ</a:t>
                </a:r>
                <a:r>
                  <a:rPr lang="en-US" dirty="0"/>
                  <a:t>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תרגיל לכיתה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84B28AA-1D32-4ED0-9143-188C0BE6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8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/>
                  <a:t>פונקציה היא </a:t>
                </a:r>
                <a:r>
                  <a:rPr lang="he-IL" u="sng" dirty="0"/>
                  <a:t>כלל בחירה</a:t>
                </a:r>
                <a:r>
                  <a:rPr lang="he-IL" dirty="0"/>
                  <a:t> שמקבל אבר מתוך קבוצה </a:t>
                </a:r>
                <a:r>
                  <a:rPr lang="en-US" dirty="0"/>
                  <a:t>A</a:t>
                </a:r>
                <a:r>
                  <a:rPr lang="he-IL" dirty="0"/>
                  <a:t>, שנקראת </a:t>
                </a:r>
                <a:r>
                  <a:rPr lang="he-IL" u="sng" dirty="0"/>
                  <a:t>תחום הגדרה</a:t>
                </a:r>
                <a:r>
                  <a:rPr lang="he-IL" dirty="0"/>
                  <a:t>, ולפיו בוחר אבר </a:t>
                </a:r>
                <a:r>
                  <a:rPr lang="he-IL" u="sng" dirty="0"/>
                  <a:t>אחד</a:t>
                </a:r>
                <a:r>
                  <a:rPr lang="he-IL" dirty="0"/>
                  <a:t> מתוך קבוצה </a:t>
                </a:r>
                <a:r>
                  <a:rPr lang="en-US" dirty="0"/>
                  <a:t>B</a:t>
                </a:r>
                <a:r>
                  <a:rPr lang="he-IL" dirty="0"/>
                  <a:t>.</a:t>
                </a:r>
              </a:p>
              <a:p>
                <a:pPr algn="r" rtl="1"/>
                <a:r>
                  <a:rPr lang="he-IL" dirty="0"/>
                  <a:t>אנו נעסוק בפונקציות בתחום המספרים הממשיים – פונקציה שמקבלת מספר </a:t>
                </a:r>
                <a:r>
                  <a:rPr lang="en-US" dirty="0"/>
                  <a:t>x</a:t>
                </a:r>
                <a:r>
                  <a:rPr lang="he-IL" dirty="0"/>
                  <a:t> מתוך קבוצת המספרים הממשיים </a:t>
                </a:r>
                <a:r>
                  <a:rPr lang="en-US" dirty="0"/>
                  <a:t>ℝ</a:t>
                </a:r>
                <a:r>
                  <a:rPr lang="he-IL" dirty="0"/>
                  <a:t>, או מתוך חלק ממנה, ועל-פי כללים או נוסחה, מחזירה מספר ממשי שנקרא לו </a:t>
                </a:r>
                <a:r>
                  <a:rPr lang="en-US" dirty="0"/>
                  <a:t>y</a:t>
                </a:r>
                <a:r>
                  <a:rPr lang="he-IL" dirty="0"/>
                  <a:t> והוא </a:t>
                </a:r>
                <a:r>
                  <a:rPr lang="he-IL" u="sng" dirty="0"/>
                  <a:t>ערך הפונקציה</a:t>
                </a:r>
                <a:r>
                  <a:rPr lang="he-IL" dirty="0"/>
                  <a:t>:</a:t>
                </a:r>
              </a:p>
              <a:p>
                <a:pPr marL="109728" indent="0" algn="r" rtl="1">
                  <a:buNone/>
                </a:pPr>
                <a:r>
                  <a:rPr lang="he-IL" dirty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/>
                  <a:t>.</a:t>
                </a:r>
              </a:p>
              <a:p>
                <a:pPr algn="r" rtl="1"/>
                <a:r>
                  <a:rPr lang="he-IL" dirty="0"/>
                  <a:t>לדוגמא: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8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/>
              </a:p>
              <a:p>
                <a:pPr algn="r" rtl="1"/>
                <a:endParaRPr lang="he-IL" dirty="0"/>
              </a:p>
              <a:p>
                <a:pPr marL="109728" indent="0" algn="r" rtl="1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פונקציות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BF64ABA-721B-4CA2-8266-CF8AD4F8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1D4F-5D9A-4EE7-AA74-EA19435988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6626</TotalTime>
  <Words>1682</Words>
  <Application>Microsoft Office PowerPoint</Application>
  <PresentationFormat>‫הצגה על המסך (4:3)</PresentationFormat>
  <Paragraphs>262</Paragraphs>
  <Slides>29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6" baseType="lpstr">
      <vt:lpstr>Calibri</vt:lpstr>
      <vt:lpstr>Cambria Math</vt:lpstr>
      <vt:lpstr>Lucida Sans Unicode</vt:lpstr>
      <vt:lpstr>Verdana</vt:lpstr>
      <vt:lpstr>Wingdings 2</vt:lpstr>
      <vt:lpstr>Wingdings 3</vt:lpstr>
      <vt:lpstr>Concourse</vt:lpstr>
      <vt:lpstr>חשבון דיפרנציאלי לתלמידי כלכלה וניהול</vt:lpstr>
      <vt:lpstr>נושאי הקורס</vt:lpstr>
      <vt:lpstr>נושאי הקורס - המשך</vt:lpstr>
      <vt:lpstr>ידע קודם נדרש</vt:lpstr>
      <vt:lpstr>איך להיכשל בקורס? </vt:lpstr>
      <vt:lpstr>מהו מספר ממשי?</vt:lpstr>
      <vt:lpstr> תחומים בתוך המספרים הממשיים</vt:lpstr>
      <vt:lpstr>תרגיל לכיתה</vt:lpstr>
      <vt:lpstr>פונקציות</vt:lpstr>
      <vt:lpstr>הצגה גרפית במערכת צירים</vt:lpstr>
      <vt:lpstr>שאלה</vt:lpstr>
      <vt:lpstr>תשובה</vt:lpstr>
      <vt:lpstr>פונקציית ענפים (תחום הגדרה מפוצל)</vt:lpstr>
      <vt:lpstr>הצגה גרפית של פונקציית ענפים</vt:lpstr>
      <vt:lpstr>הפונקציה הלינארית</vt:lpstr>
      <vt:lpstr>מושג השיפוע</vt:lpstr>
      <vt:lpstr>הפונקציה הלינארית</vt:lpstr>
      <vt:lpstr>מגמת השיפוע</vt:lpstr>
      <vt:lpstr>מציאת משוואת ישר ע"פ שיפוע ונקודה</vt:lpstr>
      <vt:lpstr>מציאת משוואת ישר ע"פ שתי נקודות</vt:lpstr>
      <vt:lpstr>משוואת ישר ע"פ שתי נקודות - המשך</vt:lpstr>
      <vt:lpstr>קו תקציב</vt:lpstr>
      <vt:lpstr>קו תקציב</vt:lpstr>
      <vt:lpstr>תרגיל לדוגמא – קו תקציב</vt:lpstr>
      <vt:lpstr>הפונקציה ההופכית</vt:lpstr>
      <vt:lpstr>גרף הפונקציה - היפרבולה</vt:lpstr>
      <vt:lpstr>המקרה הנגדי</vt:lpstr>
      <vt:lpstr>היפרבולה מוזזת</vt:lpstr>
      <vt:lpstr> שיעורי בית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חשבון דיפרנציאלי לתלמידי כלכלה וניהול</dc:title>
  <dc:creator>user</dc:creator>
  <cp:lastModifiedBy>Roy Mimran</cp:lastModifiedBy>
  <cp:revision>105</cp:revision>
  <cp:lastPrinted>2017-10-22T18:29:41Z</cp:lastPrinted>
  <dcterms:created xsi:type="dcterms:W3CDTF">2016-10-15T17:12:22Z</dcterms:created>
  <dcterms:modified xsi:type="dcterms:W3CDTF">2019-08-13T07:06:48Z</dcterms:modified>
</cp:coreProperties>
</file>