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90" r:id="rId2"/>
    <p:sldId id="259" r:id="rId3"/>
    <p:sldId id="261" r:id="rId4"/>
    <p:sldId id="260" r:id="rId5"/>
    <p:sldId id="262" r:id="rId6"/>
    <p:sldId id="265" r:id="rId7"/>
    <p:sldId id="263" r:id="rId8"/>
    <p:sldId id="264" r:id="rId9"/>
    <p:sldId id="270" r:id="rId10"/>
    <p:sldId id="266" r:id="rId11"/>
    <p:sldId id="268" r:id="rId12"/>
    <p:sldId id="269" r:id="rId13"/>
    <p:sldId id="274" r:id="rId14"/>
    <p:sldId id="275" r:id="rId15"/>
    <p:sldId id="276" r:id="rId16"/>
    <p:sldId id="277" r:id="rId17"/>
    <p:sldId id="278" r:id="rId18"/>
    <p:sldId id="279" r:id="rId19"/>
    <p:sldId id="281" r:id="rId20"/>
    <p:sldId id="280" r:id="rId21"/>
    <p:sldId id="285" r:id="rId22"/>
    <p:sldId id="286" r:id="rId23"/>
    <p:sldId id="287" r:id="rId24"/>
    <p:sldId id="288" r:id="rId25"/>
    <p:sldId id="289" r:id="rId2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32" y="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Y=x^2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9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5B7-4C30-AE4F-853722C20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9417304"/>
        <c:axId val="559419656"/>
      </c:scatterChart>
      <c:valAx>
        <c:axId val="559417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59419656"/>
        <c:crosses val="autoZero"/>
        <c:crossBetween val="midCat"/>
      </c:valAx>
      <c:valAx>
        <c:axId val="559419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9417304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2^x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CD-4D92-8807-241117943F0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Sheet1!$A$2:$A$9</c:f>
              <c:numCache>
                <c:formatCode>General</c:formatCode>
                <c:ptCount val="8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0.125</c:v>
                </c:pt>
                <c:pt idx="1">
                  <c:v>0.25</c:v>
                </c:pt>
                <c:pt idx="2">
                  <c:v>0.5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ACD-4D92-8807-241117943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6165136"/>
        <c:axId val="356163568"/>
      </c:scatterChart>
      <c:valAx>
        <c:axId val="35616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6163568"/>
        <c:crosses val="autoZero"/>
        <c:crossBetween val="midCat"/>
      </c:valAx>
      <c:valAx>
        <c:axId val="356163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6165136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v>2^X</c:v>
          </c:tx>
          <c:marker>
            <c:symbol val="none"/>
          </c:marker>
          <c:xVal>
            <c:numRef>
              <c:f>'[Chart in Microsoft PowerPoint]Sheet2'!$A$2:$A$8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xVal>
          <c:yVal>
            <c:numRef>
              <c:f>'[Chart in Microsoft PowerPoint]Sheet2'!$B$2:$B$8</c:f>
              <c:numCache>
                <c:formatCode>General</c:formatCode>
                <c:ptCount val="7"/>
                <c:pt idx="0">
                  <c:v>0.125</c:v>
                </c:pt>
                <c:pt idx="1">
                  <c:v>0.25</c:v>
                </c:pt>
                <c:pt idx="2">
                  <c:v>0.5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C4D-49F7-9261-7BE3D411DEE7}"/>
            </c:ext>
          </c:extLst>
        </c:ser>
        <c:ser>
          <c:idx val="1"/>
          <c:order val="1"/>
          <c:tx>
            <c:v>0.5^X</c:v>
          </c:tx>
          <c:marker>
            <c:symbol val="none"/>
          </c:marker>
          <c:xVal>
            <c:numRef>
              <c:f>'[Chart in Microsoft PowerPoint]Sheet2'!$A$2:$A$8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xVal>
          <c:yVal>
            <c:numRef>
              <c:f>'[Chart in Microsoft PowerPoint]Sheet2'!$C$2:$C$8</c:f>
              <c:numCache>
                <c:formatCode>General</c:formatCode>
                <c:ptCount val="7"/>
                <c:pt idx="0">
                  <c:v>8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0.5</c:v>
                </c:pt>
                <c:pt idx="5">
                  <c:v>0.25</c:v>
                </c:pt>
                <c:pt idx="6">
                  <c:v>0.125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C4D-49F7-9261-7BE3D411D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0800064"/>
        <c:axId val="560798888"/>
      </c:scatterChart>
      <c:valAx>
        <c:axId val="560800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0798888"/>
        <c:crosses val="autoZero"/>
        <c:crossBetween val="midCat"/>
      </c:valAx>
      <c:valAx>
        <c:axId val="560798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0800064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BB1EE-F9DB-4592-A543-8DB829038DE0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2"/>
            <a:ext cx="3077739" cy="4710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710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72AF6-B67A-4664-89BB-F30451A10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55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B47B5A-9BEE-47A1-8702-985CF202A9C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2B6C39-E066-47C6-9E44-4C6D98620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7B5A-9BEE-47A1-8702-985CF202A9C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39-E066-47C6-9E44-4C6D98620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7B5A-9BEE-47A1-8702-985CF202A9C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39-E066-47C6-9E44-4C6D98620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7B5A-9BEE-47A1-8702-985CF202A9C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39-E066-47C6-9E44-4C6D986207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7B5A-9BEE-47A1-8702-985CF202A9C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39-E066-47C6-9E44-4C6D986207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7B5A-9BEE-47A1-8702-985CF202A9C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39-E066-47C6-9E44-4C6D986207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7B5A-9BEE-47A1-8702-985CF202A9C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39-E066-47C6-9E44-4C6D986207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7B5A-9BEE-47A1-8702-985CF202A9C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39-E066-47C6-9E44-4C6D9862079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7B5A-9BEE-47A1-8702-985CF202A9C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39-E066-47C6-9E44-4C6D986207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5B47B5A-9BEE-47A1-8702-985CF202A9C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6C39-E066-47C6-9E44-4C6D986207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B47B5A-9BEE-47A1-8702-985CF202A9C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2B6C39-E066-47C6-9E44-4C6D986207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B47B5A-9BEE-47A1-8702-985CF202A9CD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2B6C39-E066-47C6-9E44-4C6D986207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חשבון דיפרנציאלי לתלמידי כלכלה וניהול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he-IL" dirty="0"/>
              <a:t>שיעור 2</a:t>
            </a:r>
          </a:p>
          <a:p>
            <a:r>
              <a:rPr lang="he-IL" dirty="0"/>
              <a:t>רועי מימרן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0198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dirty="0"/>
              <a:t>©כל הזכויות שמורות לאוניברסיטה הפתוחה ולמחבר.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21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u="sng" dirty="0"/>
                  <a:t>תרגיל</a:t>
                </a:r>
                <a:r>
                  <a:rPr lang="he-IL" dirty="0"/>
                  <a:t>: הוכיחו כי </a:t>
                </a:r>
                <a:r>
                  <a:rPr lang="he-IL" u="sng" dirty="0"/>
                  <a:t>לכל</a:t>
                </a:r>
                <a:r>
                  <a:rPr lang="he-IL" dirty="0"/>
                  <a:t> </a:t>
                </a:r>
                <a:r>
                  <a:rPr lang="en-US" dirty="0"/>
                  <a:t>x</a:t>
                </a:r>
                <a:r>
                  <a:rPr lang="he-IL" dirty="0"/>
                  <a:t> מתקיים: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49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24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he-IL" dirty="0"/>
                  <a:t>.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תרגיל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מתוך ממ"ח 01 סמסטר 2016ב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67" y="1600200"/>
            <a:ext cx="8486775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8162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ממ"ן 11 סמסטר 2016א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286000"/>
            <a:ext cx="9404214" cy="2456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17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/>
                  <a:t>זוהי פונקציה מהצורה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he-IL" dirty="0"/>
                  <a:t>, כאשר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he-IL" dirty="0"/>
                  <a:t>.</a:t>
                </a:r>
              </a:p>
              <a:p>
                <a:pPr algn="r" rtl="1"/>
                <a:r>
                  <a:rPr lang="he-IL" dirty="0"/>
                  <a:t>הפרמטר </a:t>
                </a:r>
                <a:r>
                  <a:rPr lang="en-US" dirty="0"/>
                  <a:t>a</a:t>
                </a:r>
                <a:r>
                  <a:rPr lang="he-IL" dirty="0"/>
                  <a:t> נקרא </a:t>
                </a:r>
                <a:r>
                  <a:rPr lang="he-IL" u="sng" dirty="0"/>
                  <a:t>בסיס החזקה</a:t>
                </a:r>
                <a:r>
                  <a:rPr lang="he-IL" dirty="0"/>
                  <a:t>.</a:t>
                </a:r>
              </a:p>
              <a:p>
                <a:pPr algn="r" rtl="1"/>
                <a:r>
                  <a:rPr lang="he-IL" dirty="0"/>
                  <a:t>המשתנה </a:t>
                </a:r>
                <a:r>
                  <a:rPr lang="en-US" dirty="0"/>
                  <a:t>x</a:t>
                </a:r>
                <a:r>
                  <a:rPr lang="he-IL" dirty="0"/>
                  <a:t> נקרא </a:t>
                </a:r>
                <a:r>
                  <a:rPr lang="he-IL" u="sng" dirty="0"/>
                  <a:t>מעריך החזקה</a:t>
                </a:r>
                <a:r>
                  <a:rPr lang="he-IL" dirty="0"/>
                  <a:t>.</a:t>
                </a:r>
              </a:p>
              <a:p>
                <a:pPr algn="r" rtl="1"/>
                <a:r>
                  <a:rPr lang="he-IL" dirty="0"/>
                  <a:t>לחזור על חוקי החזקות – עמ' 66 סעיף 66 ביחידות 1-2.</a:t>
                </a:r>
              </a:p>
              <a:p>
                <a:pPr algn="r" rtl="1"/>
                <a:r>
                  <a:rPr lang="he-IL" dirty="0"/>
                  <a:t>כיצד ייראה גרף הפונקציה? ניקח לדוגמא את הפונקציה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he-IL" dirty="0"/>
                  <a:t> ונבנה לה טבלת ערכים:</a:t>
                </a:r>
              </a:p>
              <a:p>
                <a:pPr algn="r" rtl="1"/>
                <a:endParaRPr lang="he-IL" dirty="0"/>
              </a:p>
              <a:p>
                <a:pPr algn="r" rtl="1"/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הפונקציה המעריכית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341815"/>
              </p:ext>
            </p:extLst>
          </p:nvPr>
        </p:nvGraphicFramePr>
        <p:xfrm>
          <a:off x="1600200" y="4572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e-IL" dirty="0">
                          <a:solidFill>
                            <a:srgbClr val="FF0000"/>
                          </a:solidFill>
                        </a:rPr>
                        <a:t>2-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dirty="0">
                          <a:solidFill>
                            <a:srgbClr val="FF0000"/>
                          </a:solidFill>
                        </a:rPr>
                        <a:t>0.25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73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פונקציה מעריכית - גרף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800416478"/>
              </p:ext>
            </p:extLst>
          </p:nvPr>
        </p:nvGraphicFramePr>
        <p:xfrm>
          <a:off x="1752600" y="2286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6002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sz="2000" dirty="0"/>
              <a:t>נשרטט את הגרף לפי הנקודות שרשמנו: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68537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algn="r" rtl="1"/>
                <a:r>
                  <a:rPr lang="he-IL" dirty="0"/>
                  <a:t>כיצד ייראה הגרף כאשר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he-IL" dirty="0"/>
                  <a:t> ? נסתכל למשל על הפונקציה: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he-IL" dirty="0"/>
                  <a:t>. אם נסתכל על כלל החזקות ג', נראה כי:</a:t>
                </a:r>
              </a:p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  <a:p>
                <a:pPr algn="r" rtl="1"/>
                <a:r>
                  <a:rPr lang="he-IL" dirty="0"/>
                  <a:t>ולכן הגרף יהיה בעצם שיקוף של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he-IL" dirty="0"/>
                  <a:t> סביב ציר </a:t>
                </a:r>
                <a:r>
                  <a:rPr lang="en-US" dirty="0"/>
                  <a:t>y</a:t>
                </a:r>
                <a:r>
                  <a:rPr lang="he-IL" dirty="0"/>
                  <a:t>. נשרטט אותו ליד הגרף הקודם (בשקף הבא):</a:t>
                </a:r>
              </a:p>
              <a:p>
                <a:pPr algn="r" rtl="1"/>
                <a:r>
                  <a:rPr lang="he-IL" u="sng" dirty="0"/>
                  <a:t>נסכם</a:t>
                </a:r>
                <a:r>
                  <a:rPr lang="he-IL" dirty="0"/>
                  <a:t>: כאשר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he-IL" dirty="0"/>
                  <a:t> הפונקציה עולה.</a:t>
                </a:r>
              </a:p>
              <a:p>
                <a:pPr algn="r" rtl="1"/>
                <a:r>
                  <a:rPr lang="he-IL" dirty="0"/>
                  <a:t>כאשר </a:t>
                </a:r>
                <a14:m>
                  <m:oMath xmlns:m="http://schemas.openxmlformats.org/officeDocument/2006/math">
                    <m:r>
                      <a:rPr lang="he-IL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he-IL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he-IL" dirty="0"/>
                  <a:t> הפונקציה יורדת.</a:t>
                </a:r>
              </a:p>
              <a:p>
                <a:pPr algn="r" rtl="1"/>
                <a:r>
                  <a:rPr lang="he-IL" u="sng" dirty="0"/>
                  <a:t>תחום הגדרה</a:t>
                </a:r>
                <a:r>
                  <a:rPr lang="he-IL" dirty="0"/>
                  <a:t>: כל </a:t>
                </a:r>
                <a:r>
                  <a:rPr lang="en-US" dirty="0"/>
                  <a:t>x</a:t>
                </a:r>
                <a:r>
                  <a:rPr lang="he-IL" dirty="0"/>
                  <a:t> ממשי (ℝ).</a:t>
                </a:r>
                <a:br>
                  <a:rPr lang="en-US" dirty="0"/>
                </a:br>
                <a:r>
                  <a:rPr lang="he-IL" dirty="0"/>
                  <a:t>ערכי הפונקציה תמיד חיוביים (רביע ראשון ושני).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פונקציה מעריכית - המשך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הפונקציה המעריכית - המשך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8534701"/>
              </p:ext>
            </p:extLst>
          </p:nvPr>
        </p:nvGraphicFramePr>
        <p:xfrm>
          <a:off x="1371600" y="1524000"/>
          <a:ext cx="6400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7144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כזכור בפונקציה הלינארית ראינו שכאשר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גדל ב-1, אז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f(x)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גדלה בגודל השיפוע.</a:t>
            </a:r>
          </a:p>
          <a:p>
            <a:pPr algn="r" rtl="1"/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מה יקרה בפונקציה המעריכית ל-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f(x)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כאשר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יגדל ב-1?</a:t>
            </a:r>
          </a:p>
          <a:p>
            <a:pPr algn="r" rtl="1"/>
            <a:r>
              <a:rPr lang="he-IL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נפתח</a:t>
            </a:r>
            <a:r>
              <a:rPr lang="en-US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he-IL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 את הביטויים</a:t>
            </a:r>
            <a:r>
              <a:rPr lang="en-US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he-IL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לפי כללי החזקות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r" rtl="1"/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f(x+1)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r" rtl="1"/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f(x-1)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r" rtl="1"/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f(2x)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r" rtl="1"/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f(x/2)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r" rtl="1"/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f(-x)</a:t>
            </a:r>
            <a:r>
              <a:rPr lang="he-IL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r" rtl="1"/>
            <a:endParaRPr lang="he-IL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r" rtl="1"/>
            <a:endParaRPr lang="he-IL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r" rtl="1"/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התנהגות הפונקציה המעריכית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5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58599964"/>
                  </p:ext>
                </p:extLst>
              </p:nvPr>
            </p:nvGraphicFramePr>
            <p:xfrm>
              <a:off x="457200" y="1481138"/>
              <a:ext cx="8229600" cy="29506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4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114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dirty="0"/>
                            <a:t>ערך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/>
                            <a:t>ביטוי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𝑎𝑓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𝑓</m:t>
                                        </m:r>
                                        <m:d>
                                          <m:d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b="0" i="1" smtClean="0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d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e>
                                </m:ra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(−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58599964"/>
                  </p:ext>
                </p:extLst>
              </p:nvPr>
            </p:nvGraphicFramePr>
            <p:xfrm>
              <a:off x="457200" y="1481138"/>
              <a:ext cx="8229600" cy="295065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114800"/>
                    <a:gridCol w="41148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dirty="0" smtClean="0"/>
                            <a:t>ערך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he-IL" smtClean="0"/>
                            <a:t>ביטוי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13115" r="-100000" b="-5934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113115" b="-593443"/>
                          </a:stretch>
                        </a:blipFill>
                      </a:tcPr>
                    </a:tc>
                  </a:tr>
                  <a:tr h="62376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27451" r="-100000" b="-2549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127451" b="-254902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80328" r="-100000" b="-3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380328" b="-326230"/>
                          </a:stretch>
                        </a:blipFill>
                      </a:tcPr>
                    </a:tc>
                  </a:tr>
                  <a:tr h="5594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18478" r="-100000" b="-1163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318478" b="-116304"/>
                          </a:stretch>
                        </a:blipFill>
                      </a:tcPr>
                    </a:tc>
                  </a:tr>
                  <a:tr h="65493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59813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35981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התנהגות הפונקציה המעריכית - סיכום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980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פונקציה מעריכית מהצורה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עוברת בנקודות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א. מצאו את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ו-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והציבו אותם ב-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ב. הוכיחו כי כל גידול של 2 יחידות ב-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מביא לירידה של כ-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37%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בפונקציה.</a:t>
                </a: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תרגיל – פונקציה מעריכית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7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הפונקציה הריבועית והפרבולה</a:t>
            </a:r>
          </a:p>
          <a:p>
            <a:pPr algn="r" rtl="1"/>
            <a:r>
              <a:rPr lang="he-IL" dirty="0"/>
              <a:t>חזקות ופונקציה מעריכית</a:t>
            </a:r>
          </a:p>
          <a:p>
            <a:pPr algn="r" rtl="1"/>
            <a:r>
              <a:rPr lang="he-IL" dirty="0"/>
              <a:t>בעיות אחוזים – חלק ראשון</a:t>
            </a:r>
          </a:p>
          <a:p>
            <a:endParaRPr lang="he-I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נושאי השעור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01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לקרוא בספר הלימוד יחידות 1-2 את סעיפי הלימוד עד עמ' 109, ולפתור את התרגילים שבתוך סעיפי הלימוד.</a:t>
            </a:r>
          </a:p>
          <a:p>
            <a:pPr algn="r" rtl="1"/>
            <a:r>
              <a:rPr lang="he-IL" dirty="0"/>
              <a:t>ללמוד בעל פה חוקי החזקות.</a:t>
            </a:r>
          </a:p>
          <a:p>
            <a:pPr algn="r" rtl="1"/>
            <a:r>
              <a:rPr lang="he-IL" u="sng" dirty="0"/>
              <a:t>מתוך שאלות לדוגמא ולחזרה לפתור</a:t>
            </a:r>
            <a:r>
              <a:rPr lang="he-IL" dirty="0"/>
              <a:t>:</a:t>
            </a:r>
          </a:p>
          <a:p>
            <a:pPr algn="r" rtl="1"/>
            <a:r>
              <a:rPr lang="he-IL" dirty="0"/>
              <a:t>עמ' 61 שאלה 26</a:t>
            </a:r>
          </a:p>
          <a:p>
            <a:pPr algn="r" rtl="1"/>
            <a:r>
              <a:rPr lang="he-IL" dirty="0"/>
              <a:t>עמ' 77 שאלה 33</a:t>
            </a:r>
          </a:p>
          <a:p>
            <a:pPr algn="r" rtl="1"/>
            <a:r>
              <a:rPr lang="he-IL" dirty="0"/>
              <a:t>עמ' 80 שאלה 38</a:t>
            </a:r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algn="r" rtl="1"/>
            <a:endParaRPr lang="he-IL" dirty="0"/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שיעורי בית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7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r" rtl="1"/>
                <a:r>
                  <a:rPr lang="he-IL" dirty="0"/>
                  <a:t>נתבונן בסדרת המספרים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he-IL" dirty="0"/>
                  <a:t> כאשר </a:t>
                </a:r>
                <a:r>
                  <a:rPr lang="en-US" dirty="0"/>
                  <a:t>n</a:t>
                </a:r>
                <a:r>
                  <a:rPr lang="he-IL" dirty="0"/>
                  <a:t> מספר טבעי שהולך ועולה.</a:t>
                </a:r>
                <a:endParaRPr lang="en-US" dirty="0"/>
              </a:p>
              <a:p>
                <a:pPr algn="r" rtl="1"/>
                <a:endParaRPr lang="en-US" dirty="0"/>
              </a:p>
              <a:p>
                <a:pPr algn="r" rtl="1"/>
                <a:endParaRPr lang="en-US" dirty="0"/>
              </a:p>
              <a:p>
                <a:pPr algn="r" rtl="1"/>
                <a:endParaRPr lang="en-US" dirty="0"/>
              </a:p>
              <a:p>
                <a:pPr algn="r" rtl="1"/>
                <a:endParaRPr lang="en-US" dirty="0"/>
              </a:p>
              <a:p>
                <a:pPr algn="r" rtl="1"/>
                <a:endParaRPr lang="en-US" dirty="0"/>
              </a:p>
              <a:p>
                <a:pPr algn="r" rtl="1"/>
                <a:r>
                  <a:rPr lang="he-IL" dirty="0"/>
                  <a:t>הסדרה מתכנסת לגבול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2.71828182846… 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שמכונה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סימון פורמלי: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func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2.71828182846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</m:oMath>
                </a14:m>
                <a:endParaRPr lang="he-IL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r" rtl="1"/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המספר </a:t>
            </a:r>
            <a:r>
              <a:rPr lang="en-US" dirty="0"/>
              <a:t>e</a:t>
            </a:r>
            <a:r>
              <a:rPr lang="he-IL" dirty="0"/>
              <a:t> - הקדמה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7000"/>
            <a:ext cx="50101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96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/>
                  <a:t>אם נסתכל על מקרה יותר כללי של הסדרה הזו, נקבל את הכלל הבא: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  <m:t>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func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71828182846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he-IL" dirty="0"/>
              </a:p>
              <a:p>
                <a:pPr algn="r" rtl="1"/>
                <a:r>
                  <a:rPr lang="he-IL" dirty="0"/>
                  <a:t>זוהי בעצם פונקציה מעריכית ספציפית, שיש לה חשיבות רבה במתימטיקה ונחזור אליה בהמשך.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/>
              <a:t>המספר </a:t>
            </a:r>
            <a:r>
              <a:rPr lang="en-US" dirty="0"/>
              <a:t>e</a:t>
            </a:r>
            <a:r>
              <a:rPr lang="he-IL" dirty="0"/>
              <a:t> - המשך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252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שאלה: הפקדתי 10,000 ש"ח בקופת גמל, שנותנת תשואה של 5% בשנה. כמה שווה הקופה אחרי 12 שנה?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בעיות אחוזים - מבוא</a:t>
            </a:r>
            <a:endParaRPr lang="en-US" dirty="0"/>
          </a:p>
        </p:txBody>
      </p:sp>
      <p:pic>
        <p:nvPicPr>
          <p:cNvPr id="2050" name="Picture 2" descr="תוצאת תמונה עבור ‪thinking‬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90800"/>
            <a:ext cx="342601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1566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נכפיל את התשואה:</a:t>
            </a:r>
          </a:p>
          <a:p>
            <a:r>
              <a:rPr lang="en-US" dirty="0"/>
              <a:t>12*5%*10,000=60%*10,000=6000</a:t>
            </a:r>
          </a:p>
          <a:p>
            <a:r>
              <a:rPr lang="en-US" dirty="0"/>
              <a:t>10,000+6000=16,000</a:t>
            </a:r>
          </a:p>
          <a:p>
            <a:pPr algn="r" rtl="1"/>
            <a:r>
              <a:rPr lang="he-IL" dirty="0"/>
              <a:t>מה הבעיה עם התשובה הזו?</a:t>
            </a:r>
          </a:p>
          <a:p>
            <a:pPr algn="r" rtl="1"/>
            <a:r>
              <a:rPr lang="he-IL" u="sng" dirty="0"/>
              <a:t>תשובה</a:t>
            </a:r>
            <a:r>
              <a:rPr lang="he-IL" dirty="0"/>
              <a:t>: הריבית שמתקבלת במהלך השנה הראשונה, מתחילה לצבור בעצמה ריבית במהלך השנה השניה, שגם בה מקבלים ריבית, וגם עליהן מקבלים ריבית בשנה השלישית וכו'.</a:t>
            </a:r>
          </a:p>
          <a:p>
            <a:pPr algn="r" rtl="1"/>
            <a:r>
              <a:rPr lang="he-IL" u="sng" dirty="0"/>
              <a:t>מסקנה</a:t>
            </a:r>
            <a:r>
              <a:rPr lang="he-IL" dirty="0"/>
              <a:t>: </a:t>
            </a:r>
            <a:r>
              <a:rPr lang="he-IL" b="1" dirty="0">
                <a:solidFill>
                  <a:schemeClr val="accent2"/>
                </a:solidFill>
              </a:rPr>
              <a:t>תשובה לא נכונה</a:t>
            </a:r>
            <a:r>
              <a:rPr lang="he-IL" dirty="0"/>
              <a:t>.</a:t>
            </a:r>
            <a:endParaRPr lang="en-US" dirty="0"/>
          </a:p>
          <a:p>
            <a:pPr algn="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תשובה נאיבית – ריבית פשוטה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28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….=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05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795856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17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959</m:t>
                    </m:r>
                  </m:oMath>
                </a14:m>
                <a:endParaRPr lang="en-US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כלומר התשואה הכוללת קרובה יותר ל-80% מאשר ל-60%.</a:t>
                </a:r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במקרה הכללי נשתמש ב</a:t>
                </a:r>
                <a:r>
                  <a:rPr lang="he-IL" u="sng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משפט ציר הזמן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  <a:p>
                <a:pPr algn="r" rtl="1"/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אם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היא השווי בתחילת התקופה, הריבית ליחידת זמן היא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r%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אז השווי כעבור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</a:t>
                </a:r>
                <a:r>
                  <a:rPr lang="he-I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יחידות זמן הוא: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תשובה נכונה – ריבית דריבית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06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/>
                  <a:t>זוהי פונקציה ממעלה שניה: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he-IL" dirty="0"/>
              </a:p>
              <a:p>
                <a:pPr algn="r" rtl="1"/>
                <a:r>
                  <a:rPr lang="he-IL" dirty="0"/>
                  <a:t>לפונקציה יש שלושה פרמטרים קבועים: </a:t>
                </a:r>
                <a:r>
                  <a:rPr lang="en-US" dirty="0"/>
                  <a:t>a, b, c</a:t>
                </a:r>
                <a:r>
                  <a:rPr lang="he-IL" dirty="0"/>
                  <a:t>.</a:t>
                </a:r>
              </a:p>
              <a:p>
                <a:pPr algn="r" rtl="1"/>
                <a:r>
                  <a:rPr lang="he-IL" dirty="0"/>
                  <a:t>הצגה גרפית: </a:t>
                </a:r>
                <a:r>
                  <a:rPr lang="he-IL" b="1" dirty="0"/>
                  <a:t>פרבולה</a:t>
                </a:r>
                <a:r>
                  <a:rPr lang="he-IL" dirty="0"/>
                  <a:t>. תחום הגדרה: כל </a:t>
                </a:r>
                <a:r>
                  <a:rPr lang="en-US" dirty="0"/>
                  <a:t>x</a:t>
                </a:r>
                <a:r>
                  <a:rPr lang="he-IL" dirty="0"/>
                  <a:t> ממשי (ℝ).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/>
              <a:t>פונקציה ריבועית</a:t>
            </a:r>
            <a:r>
              <a:rPr lang="en-US" dirty="0"/>
              <a:t> </a:t>
            </a:r>
            <a:br>
              <a:rPr lang="en-US" dirty="0"/>
            </a:br>
            <a:r>
              <a:rPr lang="he-IL" dirty="0"/>
              <a:t>)</a:t>
            </a:r>
            <a:r>
              <a:rPr lang="en-US" dirty="0"/>
              <a:t>Quadratic function)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593638247"/>
              </p:ext>
            </p:extLst>
          </p:nvPr>
        </p:nvGraphicFramePr>
        <p:xfrm>
          <a:off x="2286000" y="282834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4776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he-IL" dirty="0"/>
                  <a:t>כאשר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he-IL" dirty="0"/>
                  <a:t> הפרבולה </a:t>
                </a:r>
                <a:r>
                  <a:rPr lang="he-IL" i="1" dirty="0"/>
                  <a:t>מחייכת</a:t>
                </a:r>
                <a:r>
                  <a:rPr lang="he-IL" dirty="0"/>
                  <a:t> או </a:t>
                </a:r>
                <a:r>
                  <a:rPr lang="he-IL" i="1" dirty="0"/>
                  <a:t>צוחקת</a:t>
                </a:r>
                <a:r>
                  <a:rPr lang="he-IL" dirty="0"/>
                  <a:t> – יורדת עד לקודקוד שהוא נקודת מינימום ואז מתחילה לעלות.</a:t>
                </a:r>
              </a:p>
              <a:p>
                <a:pPr algn="r" rtl="1"/>
                <a:r>
                  <a:rPr lang="he-IL" dirty="0"/>
                  <a:t>כאשר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he-IL" dirty="0"/>
                  <a:t> הפרבולה </a:t>
                </a:r>
                <a:r>
                  <a:rPr lang="he-IL" i="1" dirty="0"/>
                  <a:t>עצובה</a:t>
                </a:r>
                <a:r>
                  <a:rPr lang="he-IL" dirty="0"/>
                  <a:t> – עולה עד לקודקוד שהוא נקודת מקסימום ואז מתחילה לרדת.</a:t>
                </a:r>
                <a:endParaRPr lang="en-US" dirty="0"/>
              </a:p>
              <a:p>
                <a:pPr algn="r" rtl="1"/>
                <a:r>
                  <a:rPr lang="he-IL" dirty="0"/>
                  <a:t>הקודקוד הוא </a:t>
                </a:r>
                <a:r>
                  <a:rPr lang="he-IL" u="sng" dirty="0"/>
                  <a:t>ציר סימטריה</a:t>
                </a:r>
                <a:r>
                  <a:rPr lang="he-IL" dirty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תכונות הפרבולה</a:t>
            </a:r>
            <a:endParaRPr lang="en-US" dirty="0"/>
          </a:p>
        </p:txBody>
      </p:sp>
      <p:pic>
        <p:nvPicPr>
          <p:cNvPr id="1026" name="Picture 2" descr="תוצאת תמונה עבור ‪quadratic function‬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86200"/>
            <a:ext cx="4162425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2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4995672"/>
              </a:xfrm>
            </p:spPr>
            <p:txBody>
              <a:bodyPr>
                <a:normAutofit lnSpcReduction="10000"/>
              </a:bodyPr>
              <a:lstStyle/>
              <a:p>
                <a:pPr algn="r" rtl="1"/>
                <a:r>
                  <a:rPr lang="he-IL" dirty="0"/>
                  <a:t>חיתוך עם ציר </a:t>
                </a:r>
                <a:r>
                  <a:rPr lang="en-US" dirty="0"/>
                  <a:t>y</a:t>
                </a:r>
                <a:r>
                  <a:rPr lang="he-IL" dirty="0"/>
                  <a:t> בנקודה ש-</a:t>
                </a:r>
                <a:r>
                  <a:rPr lang="en-US" dirty="0"/>
                  <a:t>x=0</a:t>
                </a:r>
                <a:r>
                  <a:rPr lang="he-IL" dirty="0"/>
                  <a:t>: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b="0" dirty="0"/>
              </a:p>
              <a:p>
                <a:pPr algn="r" rtl="1"/>
                <a:r>
                  <a:rPr lang="he-IL" dirty="0"/>
                  <a:t>כלומר </a:t>
                </a:r>
                <a:r>
                  <a:rPr lang="en-US" dirty="0"/>
                  <a:t>c</a:t>
                </a:r>
                <a:r>
                  <a:rPr lang="he-IL" dirty="0"/>
                  <a:t> הוא החותך עם ציר </a:t>
                </a:r>
                <a:r>
                  <a:rPr lang="en-US" dirty="0"/>
                  <a:t>y</a:t>
                </a:r>
                <a:r>
                  <a:rPr lang="he-IL" dirty="0"/>
                  <a:t>.</a:t>
                </a:r>
              </a:p>
              <a:p>
                <a:pPr algn="r" rtl="1"/>
                <a:r>
                  <a:rPr lang="he-IL" dirty="0"/>
                  <a:t>כדי למצוא נקודות חיתוך עם ציר </a:t>
                </a:r>
                <a:r>
                  <a:rPr lang="en-US" dirty="0"/>
                  <a:t>x</a:t>
                </a:r>
                <a:r>
                  <a:rPr lang="he-IL" dirty="0"/>
                  <a:t> יש למצוא נקודות בהן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he-IL" dirty="0"/>
                  <a:t>, כלומר יש לפתור את המשוואה</a:t>
                </a:r>
                <a:br>
                  <a:rPr lang="en-US" dirty="0"/>
                </a:br>
                <a:r>
                  <a:rPr lang="he-IL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he-IL" dirty="0"/>
                  <a:t>.</a:t>
                </a:r>
              </a:p>
              <a:p>
                <a:pPr algn="r" rtl="1"/>
                <a:r>
                  <a:rPr lang="he-IL" dirty="0"/>
                  <a:t>נוסחת הפתרון:</a:t>
                </a:r>
              </a:p>
              <a:p>
                <a:pPr algn="r" rt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𝑥</m:t>
                    </m:r>
                    <m:r>
                      <a:rPr lang="en-US" b="0" i="1" baseline="-25000" smtClean="0">
                        <a:latin typeface="Cambria Math"/>
                      </a:rPr>
                      <m:t>1</m:t>
                    </m:r>
                    <m:r>
                      <a:rPr lang="en-US" b="0" i="1" baseline="-25000" smtClean="0">
                        <a:latin typeface="Cambria Math"/>
                      </a:rPr>
                      <m:t>,</m:t>
                    </m:r>
                    <m:r>
                      <a:rPr lang="en-US" b="0" i="1" baseline="-25000" smtClean="0">
                        <a:latin typeface="Cambria Math"/>
                      </a:rPr>
                      <m:t>2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−</m:t>
                        </m:r>
                        <m:r>
                          <a:rPr lang="en-US" i="1" smtClean="0">
                            <a:latin typeface="Cambria Math"/>
                          </a:rPr>
                          <m:t>𝑏</m:t>
                        </m:r>
                        <m:r>
                          <a:rPr lang="en-US" i="1" smtClean="0"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i="1" smtClean="0">
                                <a:latin typeface="Cambria Math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  <m:r>
                          <a:rPr lang="en-US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he-IL" dirty="0"/>
              </a:p>
              <a:p>
                <a:pPr algn="r" rtl="1"/>
                <a:r>
                  <a:rPr lang="he-IL" dirty="0"/>
                  <a:t>למשוואה זו יכולים להיות 0, 1 או 2 פתרונות, וכך גם נקודות החיתוך עם ציר </a:t>
                </a:r>
                <a:r>
                  <a:rPr lang="en-US" dirty="0"/>
                  <a:t>x</a:t>
                </a:r>
                <a:r>
                  <a:rPr lang="he-IL" dirty="0"/>
                  <a:t>, לפי הסימן של הביטוי: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𝑎𝑐</m:t>
                    </m:r>
                  </m:oMath>
                </a14:m>
                <a:endParaRPr lang="he-IL" b="0" dirty="0"/>
              </a:p>
              <a:p>
                <a:pPr marL="109728" indent="0" algn="r" rtl="1">
                  <a:buNone/>
                </a:pPr>
                <a:r>
                  <a:rPr lang="he-IL" dirty="0"/>
                  <a:t>(חיובי: שני פתרונות, שלילי: אין פתרון, אפס: פתרון אחד).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4995672"/>
              </a:xfrm>
              <a:blipFill rotWithShape="0">
                <a:blip r:embed="rId2"/>
                <a:stretch>
                  <a:fillRect l="-222" t="-2320" r="-74" b="-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פרבולה: חיתוך עם הצירים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2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3 המצבים האפשריים:</a:t>
            </a:r>
          </a:p>
          <a:p>
            <a:pPr algn="r" rtl="1"/>
            <a:r>
              <a:rPr lang="he-IL" dirty="0"/>
              <a:t>(במקרה האמצעי עם נקודת חיתוך אחת – זה הקודקוד)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המחשה גרפית – חיתוך עם ציר </a:t>
            </a:r>
            <a:r>
              <a:rPr lang="en-US" dirty="0"/>
              <a:t>x</a:t>
            </a:r>
          </a:p>
        </p:txBody>
      </p:sp>
      <p:pic>
        <p:nvPicPr>
          <p:cNvPr id="2050" name="Picture 2" descr="תוצאת תמונה עבור ‪quadratic function with x axis‬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36" y="2743200"/>
            <a:ext cx="9286875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559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r" rtl="1"/>
                <a:r>
                  <a:rPr lang="he-IL" u="sng" dirty="0"/>
                  <a:t>תרגיל</a:t>
                </a:r>
                <a:r>
                  <a:rPr lang="he-IL" dirty="0"/>
                  <a:t>: מצאו נקודות חיתוך עם הצירים של הפונקציה 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8</m:t>
                    </m:r>
                  </m:oMath>
                </a14:m>
                <a:r>
                  <a:rPr lang="he-IL" dirty="0"/>
                  <a:t>.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תרגיל חימום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3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algn="r" rtl="1"/>
                <a:r>
                  <a:rPr lang="he-IL" dirty="0"/>
                  <a:t>נניח שנתונה פונקציה ריבועית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he-IL" dirty="0"/>
                  <a:t> ומחפשים את נקודת הקודקוד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𝑦𝑘</m:t>
                        </m:r>
                      </m:e>
                    </m:d>
                  </m:oMath>
                </a14:m>
                <a:r>
                  <a:rPr lang="he-IL" dirty="0"/>
                  <a:t>.</a:t>
                </a:r>
                <a:endParaRPr lang="en-US" dirty="0"/>
              </a:p>
              <a:p>
                <a:pPr algn="r" rtl="1"/>
                <a:r>
                  <a:rPr lang="he-IL" dirty="0"/>
                  <a:t>נניח שזה אכן הקודקוד, ובו מתקיים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baseline="-25000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𝑘</m:t>
                        </m:r>
                      </m:e>
                    </m:d>
                  </m:oMath>
                </a14:m>
                <a:r>
                  <a:rPr lang="he-IL" dirty="0"/>
                  <a:t>.</a:t>
                </a:r>
              </a:p>
              <a:p>
                <a:pPr algn="r" rtl="1"/>
                <a:r>
                  <a:rPr lang="he-IL" dirty="0"/>
                  <a:t>נגדיר כעת את הפונקציה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𝑦𝑘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𝑦𝑘</m:t>
                    </m:r>
                  </m:oMath>
                </a14:m>
                <a:r>
                  <a:rPr lang="he-IL" dirty="0"/>
                  <a:t>. הגרף שלה מהווה הזזה של הגרף של </a:t>
                </a:r>
                <a:r>
                  <a:rPr lang="en-US" dirty="0"/>
                  <a:t>f</a:t>
                </a:r>
                <a:r>
                  <a:rPr lang="he-IL" dirty="0"/>
                  <a:t> כלפי מעלה או מטה בלבד, ולכן בקודקוד שלה הערך של </a:t>
                </a:r>
                <a:r>
                  <a:rPr lang="en-US" dirty="0"/>
                  <a:t>x</a:t>
                </a:r>
                <a:r>
                  <a:rPr lang="he-IL" dirty="0"/>
                  <a:t> הוא גם </a:t>
                </a:r>
                <a:r>
                  <a:rPr lang="en-US" dirty="0" err="1"/>
                  <a:t>x</a:t>
                </a:r>
                <a:r>
                  <a:rPr lang="en-US" baseline="-25000" dirty="0" err="1"/>
                  <a:t>k</a:t>
                </a:r>
                <a:r>
                  <a:rPr lang="he-IL" dirty="0"/>
                  <a:t>. </a:t>
                </a:r>
              </a:p>
              <a:p>
                <a:pPr algn="r" rtl="1"/>
                <a:r>
                  <a:rPr lang="he-IL" dirty="0"/>
                  <a:t>הקודקוד שלה מקיים: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𝑦𝑘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he-IL" dirty="0"/>
                  <a:t> כלומר בעצם הזזנו את הפרבולה כלפי מעלה או מטה כך </a:t>
                </a:r>
                <a:r>
                  <a:rPr lang="he-IL" dirty="0" err="1"/>
                  <a:t>שהקודקוד</a:t>
                </a:r>
                <a:r>
                  <a:rPr lang="he-IL" dirty="0"/>
                  <a:t> ייצא בדיוק על ציר </a:t>
                </a:r>
                <a:r>
                  <a:rPr lang="en-US" dirty="0"/>
                  <a:t>x</a:t>
                </a:r>
                <a:r>
                  <a:rPr lang="he-IL" dirty="0"/>
                  <a:t>. </a:t>
                </a:r>
              </a:p>
              <a:p>
                <a:pPr algn="r" rtl="1"/>
                <a:r>
                  <a:rPr lang="he-IL" dirty="0"/>
                  <a:t>הגרף של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</a:t>
                </a:r>
                <a:r>
                  <a:rPr lang="he-IL" dirty="0"/>
                  <a:t> חותך את ציר </a:t>
                </a:r>
                <a:r>
                  <a:rPr lang="en-US" dirty="0"/>
                  <a:t>x</a:t>
                </a:r>
                <a:r>
                  <a:rPr lang="he-IL" dirty="0"/>
                  <a:t> בנקודת הקודקוד בלבד, כלומר למשוואה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he-IL" dirty="0"/>
                  <a:t> יש פתרון יחיד והוא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baseline="-25000" smtClean="0">
                        <a:latin typeface="Cambria Math"/>
                      </a:rPr>
                      <m:t>𝒌</m:t>
                    </m:r>
                    <m:r>
                      <a:rPr lang="en-US" b="1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𝒃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</a:rPr>
                          <m:t>𝒂</m:t>
                        </m:r>
                      </m:den>
                    </m:f>
                  </m:oMath>
                </a14:m>
                <a:r>
                  <a:rPr lang="he-IL" dirty="0"/>
                  <a:t> וזהו הקודקוד של </a:t>
                </a:r>
                <a:r>
                  <a:rPr lang="en-US" dirty="0"/>
                  <a:t>g</a:t>
                </a:r>
                <a:r>
                  <a:rPr lang="he-IL" dirty="0"/>
                  <a:t> וגם של </a:t>
                </a:r>
                <a:r>
                  <a:rPr lang="en-US" dirty="0"/>
                  <a:t>f</a:t>
                </a:r>
                <a:r>
                  <a:rPr lang="he-IL" dirty="0"/>
                  <a:t>.</a:t>
                </a:r>
              </a:p>
              <a:p>
                <a:pPr algn="r" rtl="1"/>
                <a:r>
                  <a:rPr lang="he-IL" dirty="0"/>
                  <a:t>מצאנו איפוא נוסחה כללית לחישוב </a:t>
                </a:r>
                <a:r>
                  <a:rPr lang="en-US" dirty="0"/>
                  <a:t>x</a:t>
                </a:r>
                <a:r>
                  <a:rPr lang="he-IL" dirty="0"/>
                  <a:t> של הקודקוד!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695" b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כיצד מוצאים את קודקוד הפרבולה?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6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algn="r" rtl="1"/>
                <a:r>
                  <a:rPr lang="he-IL" u="sng" dirty="0">
                    <a:latin typeface="Cambria Math" panose="02040503050406030204" pitchFamily="18" charset="0"/>
                  </a:rPr>
                  <a:t>ע"פ נקודת הקודקוד</a:t>
                </a:r>
                <a:r>
                  <a:rPr lang="en-US" dirty="0">
                    <a:latin typeface="Cambria Math" panose="02040503050406030204" pitchFamily="18" charset="0"/>
                  </a:rPr>
                  <a:t> </a:t>
                </a:r>
                <a:r>
                  <a:rPr lang="he-IL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baseline="-2500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𝑦𝑘</m:t>
                        </m:r>
                      </m:e>
                    </m:d>
                  </m:oMath>
                </a14:m>
                <a:r>
                  <a:rPr lang="he-IL" dirty="0">
                    <a:latin typeface="Cambria Math" panose="02040503050406030204" pitchFamily="18" charset="0"/>
                  </a:rPr>
                  <a:t>:</a:t>
                </a:r>
              </a:p>
              <a:p>
                <a:pPr algn="l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𝑥𝑘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𝑦𝑘</m:t>
                    </m:r>
                  </m:oMath>
                </a14:m>
                <a:endParaRPr lang="en-US" b="0" baseline="-25000" dirty="0">
                  <a:latin typeface="Cambria Math" panose="02040503050406030204" pitchFamily="18" charset="0"/>
                </a:endParaRPr>
              </a:p>
              <a:p>
                <a:pPr algn="r" rtl="1"/>
                <a:r>
                  <a:rPr lang="he-IL" u="sng" dirty="0">
                    <a:latin typeface="Cambria Math" panose="02040503050406030204" pitchFamily="18" charset="0"/>
                  </a:rPr>
                  <a:t>ע"פ נקודות החיתוך עם ציר </a:t>
                </a:r>
                <a:r>
                  <a:rPr lang="en-US" u="sng" dirty="0">
                    <a:latin typeface="Cambria Math" panose="02040503050406030204" pitchFamily="18" charset="0"/>
                  </a:rPr>
                  <a:t>x</a:t>
                </a:r>
                <a:r>
                  <a:rPr lang="he-IL" dirty="0">
                    <a:latin typeface="Cambria Math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 </a:t>
                </a:r>
                <a:endParaRPr lang="he-IL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e-IL" dirty="0">
                  <a:latin typeface="Cambria Math" panose="02040503050406030204" pitchFamily="18" charset="0"/>
                </a:endParaRPr>
              </a:p>
              <a:p>
                <a:pPr algn="r" rtl="1"/>
                <a:r>
                  <a:rPr lang="he-IL" u="sng" dirty="0">
                    <a:latin typeface="Cambria Math" panose="02040503050406030204" pitchFamily="18" charset="0"/>
                  </a:rPr>
                  <a:t>תרגיל</a:t>
                </a:r>
                <a:r>
                  <a:rPr lang="he-IL" dirty="0">
                    <a:latin typeface="Cambria Math" panose="02040503050406030204" pitchFamily="18" charset="0"/>
                  </a:rPr>
                  <a:t>: בנה פונקציה ריבועית שהקודקוד שלה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he-IL" dirty="0">
                    <a:latin typeface="Cambria Math" panose="02040503050406030204" pitchFamily="18" charset="0"/>
                  </a:rPr>
                  <a:t> ושהחותך של ציר </a:t>
                </a:r>
                <a:r>
                  <a:rPr lang="en-US" dirty="0">
                    <a:latin typeface="Cambria Math" panose="02040503050406030204" pitchFamily="18" charset="0"/>
                  </a:rPr>
                  <a:t>x</a:t>
                </a:r>
                <a:r>
                  <a:rPr lang="he-IL" dirty="0">
                    <a:latin typeface="Cambria Math" panose="02040503050406030204" pitchFamily="18" charset="0"/>
                  </a:rPr>
                  <a:t> הוא 4.</a:t>
                </a:r>
                <a:endParaRPr lang="en-US" dirty="0">
                  <a:latin typeface="Cambria Math" panose="02040503050406030204" pitchFamily="18" charset="0"/>
                </a:endParaRPr>
              </a:p>
              <a:p>
                <a:pPr algn="r" rtl="1"/>
                <a:r>
                  <a:rPr lang="he-IL" u="sng" dirty="0">
                    <a:latin typeface="Cambria Math" panose="02040503050406030204" pitchFamily="18" charset="0"/>
                  </a:rPr>
                  <a:t>ע"פ 3 נקודות</a:t>
                </a:r>
                <a:r>
                  <a:rPr lang="he-IL" dirty="0">
                    <a:latin typeface="Cambria Math" panose="02040503050406030204" pitchFamily="18" charset="0"/>
                  </a:rPr>
                  <a:t>: נניח שצריך להעביר פרבולה דרך 3 נקודות ידועות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he-IL" dirty="0">
                    <a:latin typeface="Cambria Math" panose="02040503050406030204" pitchFamily="18" charset="0"/>
                  </a:rPr>
                  <a:t>. ניתן לפתור מערכת של 3 משוואות:</a:t>
                </a:r>
                <a:endParaRPr lang="en-US" dirty="0">
                  <a:latin typeface="Cambria Math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b="0" dirty="0">
                  <a:latin typeface="Cambria Math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𝑎𝑥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𝑎𝑥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baseline="-2500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br>
                  <a:rPr lang="en-US" dirty="0">
                    <a:latin typeface="Cambria Math" panose="02040503050406030204" pitchFamily="18" charset="0"/>
                  </a:rPr>
                </a:br>
                <a:endParaRPr lang="en-US" dirty="0">
                  <a:latin typeface="Cambria Math" panose="02040503050406030204" pitchFamily="18" charset="0"/>
                </a:endParaRPr>
              </a:p>
              <a:p>
                <a:pPr algn="r" rtl="1"/>
                <a:endParaRPr lang="en-US" dirty="0">
                  <a:latin typeface="Cambria Math" panose="02040503050406030204" pitchFamily="18" charset="0"/>
                </a:endParaRPr>
              </a:p>
              <a:p>
                <a:pPr algn="r" rtl="1"/>
                <a:endParaRPr lang="he-IL" dirty="0">
                  <a:latin typeface="Cambria Math" panose="02040503050406030204" pitchFamily="18" charset="0"/>
                </a:endParaRPr>
              </a:p>
              <a:p>
                <a:pPr algn="r" rtl="1"/>
                <a:endParaRPr lang="he-IL" dirty="0">
                  <a:latin typeface="Cambria Math" panose="02040503050406030204" pitchFamily="18" charset="0"/>
                </a:endParaRPr>
              </a:p>
              <a:p>
                <a:pPr algn="r" rtl="1"/>
                <a:endParaRPr lang="en-US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19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בניית משוואת הפרבולה בדרכים אחרות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1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4071</TotalTime>
  <Words>1111</Words>
  <Application>Microsoft Office PowerPoint</Application>
  <PresentationFormat>‫הצגה על המסך (4:3)</PresentationFormat>
  <Paragraphs>149</Paragraphs>
  <Slides>25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25</vt:i4>
      </vt:variant>
    </vt:vector>
  </HeadingPairs>
  <TitlesOfParts>
    <vt:vector size="32" baseType="lpstr">
      <vt:lpstr>Calibri</vt:lpstr>
      <vt:lpstr>Cambria Math</vt:lpstr>
      <vt:lpstr>Lucida Sans Unicode</vt:lpstr>
      <vt:lpstr>Verdana</vt:lpstr>
      <vt:lpstr>Wingdings 2</vt:lpstr>
      <vt:lpstr>Wingdings 3</vt:lpstr>
      <vt:lpstr>Concourse</vt:lpstr>
      <vt:lpstr>חשבון דיפרנציאלי לתלמידי כלכלה וניהול</vt:lpstr>
      <vt:lpstr>נושאי השעור</vt:lpstr>
      <vt:lpstr>פונקציה ריבועית  )Quadratic function)</vt:lpstr>
      <vt:lpstr>תכונות הפרבולה</vt:lpstr>
      <vt:lpstr>פרבולה: חיתוך עם הצירים</vt:lpstr>
      <vt:lpstr>המחשה גרפית – חיתוך עם ציר x</vt:lpstr>
      <vt:lpstr>תרגיל חימום</vt:lpstr>
      <vt:lpstr>כיצד מוצאים את קודקוד הפרבולה?</vt:lpstr>
      <vt:lpstr>בניית משוואת הפרבולה בדרכים אחרות</vt:lpstr>
      <vt:lpstr>תרגיל 1</vt:lpstr>
      <vt:lpstr>מתוך ממ"ח 01 סמסטר 2016ב</vt:lpstr>
      <vt:lpstr>ממ"ן 11 סמסטר 2016א</vt:lpstr>
      <vt:lpstr>הפונקציה המעריכית</vt:lpstr>
      <vt:lpstr>פונקציה מעריכית - גרף</vt:lpstr>
      <vt:lpstr>פונקציה מעריכית - המשך</vt:lpstr>
      <vt:lpstr>הפונקציה המעריכית - המשך</vt:lpstr>
      <vt:lpstr>התנהגות הפונקציה המעריכית</vt:lpstr>
      <vt:lpstr>התנהגות הפונקציה המעריכית - סיכום</vt:lpstr>
      <vt:lpstr>תרגיל – פונקציה מעריכית</vt:lpstr>
      <vt:lpstr>שיעורי בית</vt:lpstr>
      <vt:lpstr>המספר e - הקדמה</vt:lpstr>
      <vt:lpstr>המספר e - המשך</vt:lpstr>
      <vt:lpstr>בעיות אחוזים - מבוא</vt:lpstr>
      <vt:lpstr>תשובה נאיבית – ריבית פשוטה</vt:lpstr>
      <vt:lpstr>תשובה נכונה – ריבית דריבית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חשבון דיפרנציאלי לתלמידי כלכלה וניהול</dc:title>
  <dc:creator>user</dc:creator>
  <cp:lastModifiedBy>Roy Mimran</cp:lastModifiedBy>
  <cp:revision>98</cp:revision>
  <cp:lastPrinted>2017-10-28T04:18:31Z</cp:lastPrinted>
  <dcterms:created xsi:type="dcterms:W3CDTF">2016-11-04T09:19:12Z</dcterms:created>
  <dcterms:modified xsi:type="dcterms:W3CDTF">2019-08-13T07:13:52Z</dcterms:modified>
</cp:coreProperties>
</file>