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9" r:id="rId11"/>
    <p:sldId id="266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>
      <p:cViewPr varScale="1">
        <p:scale>
          <a:sx n="68" d="100"/>
          <a:sy n="68" d="100"/>
        </p:scale>
        <p:origin x="11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95-46D8-8242-29017A448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Sheet1!$A$2:$A$9</c:f>
              <c:numCache>
                <c:formatCode>General</c:formatCode>
                <c:ptCount val="8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695-46D8-8242-29017A448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593120"/>
        <c:axId val="345587632"/>
      </c:scatterChart>
      <c:valAx>
        <c:axId val="3455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587632"/>
        <c:crosses val="autoZero"/>
        <c:crossBetween val="midCat"/>
      </c:valAx>
      <c:valAx>
        <c:axId val="34558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59312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ln(x)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0.1</c:v>
                </c:pt>
                <c:pt idx="1">
                  <c:v>1</c:v>
                </c:pt>
                <c:pt idx="2">
                  <c:v>2.718</c:v>
                </c:pt>
                <c:pt idx="3">
                  <c:v>4</c:v>
                </c:pt>
                <c:pt idx="4">
                  <c:v>6</c:v>
                </c:pt>
                <c:pt idx="5">
                  <c:v>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-2.3025850929940455</c:v>
                </c:pt>
                <c:pt idx="1">
                  <c:v>0</c:v>
                </c:pt>
                <c:pt idx="2">
                  <c:v>0.99989631572895199</c:v>
                </c:pt>
                <c:pt idx="3">
                  <c:v>1.3862943611198906</c:v>
                </c:pt>
                <c:pt idx="4">
                  <c:v>1.791759469228055</c:v>
                </c:pt>
                <c:pt idx="5">
                  <c:v>2.3025850929940459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96E-42CE-9741-AA73AAEE7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580576"/>
        <c:axId val="345585280"/>
      </c:scatterChart>
      <c:valAx>
        <c:axId val="34558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585280"/>
        <c:crosses val="autoZero"/>
        <c:crossBetween val="midCat"/>
      </c:valAx>
      <c:valAx>
        <c:axId val="34558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58057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ln(x)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0.1</c:v>
                </c:pt>
                <c:pt idx="1">
                  <c:v>1</c:v>
                </c:pt>
                <c:pt idx="2">
                  <c:v>2.718</c:v>
                </c:pt>
                <c:pt idx="3">
                  <c:v>4</c:v>
                </c:pt>
                <c:pt idx="4">
                  <c:v>6</c:v>
                </c:pt>
                <c:pt idx="5">
                  <c:v>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-2.3025850929940455</c:v>
                </c:pt>
                <c:pt idx="1">
                  <c:v>0</c:v>
                </c:pt>
                <c:pt idx="2">
                  <c:v>0.99989631572895199</c:v>
                </c:pt>
                <c:pt idx="3">
                  <c:v>1.3862943611198906</c:v>
                </c:pt>
                <c:pt idx="4">
                  <c:v>1.791759469228055</c:v>
                </c:pt>
                <c:pt idx="5">
                  <c:v>2.3025850929940459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BE6-4B7F-AFE1-1759B566A7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log10(x)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0.1</c:v>
                </c:pt>
                <c:pt idx="1">
                  <c:v>1</c:v>
                </c:pt>
                <c:pt idx="2">
                  <c:v>2.718</c:v>
                </c:pt>
                <c:pt idx="3">
                  <c:v>4</c:v>
                </c:pt>
                <c:pt idx="4">
                  <c:v>6</c:v>
                </c:pt>
                <c:pt idx="5">
                  <c:v>10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-1</c:v>
                </c:pt>
                <c:pt idx="1">
                  <c:v>0</c:v>
                </c:pt>
                <c:pt idx="2">
                  <c:v>0.4342494523964755</c:v>
                </c:pt>
                <c:pt idx="3">
                  <c:v>0.6020599913279624</c:v>
                </c:pt>
                <c:pt idx="4">
                  <c:v>0.77815125038364363</c:v>
                </c:pt>
                <c:pt idx="5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BE6-4B7F-AFE1-1759B566A7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log0.3(x)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0.1</c:v>
                </c:pt>
                <c:pt idx="1">
                  <c:v>1</c:v>
                </c:pt>
                <c:pt idx="2">
                  <c:v>2.718</c:v>
                </c:pt>
                <c:pt idx="3">
                  <c:v>4</c:v>
                </c:pt>
                <c:pt idx="4">
                  <c:v>6</c:v>
                </c:pt>
                <c:pt idx="5">
                  <c:v>10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1.912489289393198</c:v>
                </c:pt>
                <c:pt idx="1">
                  <c:v>0</c:v>
                </c:pt>
                <c:pt idx="2">
                  <c:v>-0.83049742663312087</c:v>
                </c:pt>
                <c:pt idx="3">
                  <c:v>-1.1514332849868898</c:v>
                </c:pt>
                <c:pt idx="4">
                  <c:v>-1.4882059318866432</c:v>
                </c:pt>
                <c:pt idx="5">
                  <c:v>-1.9124892893931984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BE6-4B7F-AFE1-1759B566A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585672"/>
        <c:axId val="345586064"/>
      </c:scatterChart>
      <c:valAx>
        <c:axId val="345585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586064"/>
        <c:crosses val="autoZero"/>
        <c:crossBetween val="midCat"/>
      </c:valAx>
      <c:valAx>
        <c:axId val="34558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58567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V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</c:v>
                </c:pt>
              </c:strCache>
            </c:strRef>
          </c:tx>
          <c:marker>
            <c:symbol val="none"/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25</c:v>
                </c:pt>
                <c:pt idx="1">
                  <c:v>22</c:v>
                </c:pt>
                <c:pt idx="2">
                  <c:v>19.36</c:v>
                </c:pt>
                <c:pt idx="3">
                  <c:v>17.036799999999999</c:v>
                </c:pt>
                <c:pt idx="4">
                  <c:v>14.992383999999999</c:v>
                </c:pt>
                <c:pt idx="5">
                  <c:v>13.193297919999999</c:v>
                </c:pt>
                <c:pt idx="6">
                  <c:v>11.610102169599999</c:v>
                </c:pt>
                <c:pt idx="7">
                  <c:v>10.216889909248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9A2-4DF6-987D-B232BF390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587240"/>
        <c:axId val="345588024"/>
      </c:scatterChart>
      <c:valAx>
        <c:axId val="345587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588024"/>
        <c:crosses val="autoZero"/>
        <c:crossBetween val="midCat"/>
      </c:valAx>
      <c:valAx>
        <c:axId val="345588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58724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24D4C-362A-490F-AB1C-C79DC17DDC1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B0D2-77B1-4E6A-9231-CF77642E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1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EA14-213D-4A3F-8479-03A3ACAC328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2A36D-2D37-4B69-B597-13DE03E7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2A36D-2D37-4B69-B597-13DE03E7DD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1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CF5D89-EE0D-42A0-B8E6-7C8067F02440}" type="datetime1">
              <a:rPr lang="en-US" smtClean="0"/>
              <a:t>8/13/2019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A50-586A-4891-96D5-08ED9AFE793E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F337-1768-419A-9FD7-7CDD6BE7F199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7CD0-B3D2-4A5B-B437-32C3AC39DB4A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A85D-E1AF-454C-9CCE-327847DD7022}" type="datetime1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C73A-8F6C-492E-AE51-B0FA7EF6EA94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08AB-E3CA-4776-A062-49DA3EC23851}" type="datetime1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32CE-F888-4707-BCC6-E98CE90A6D89}" type="datetime1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A3F-37C5-453F-8544-DA5FFEEDF97D}" type="datetime1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D913D8-A762-43CF-99E4-7E8AF1C06F8C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FBC0C5-2EEA-4F52-8422-483D1C4E8A5A}" type="datetime1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C1623D-220E-41AD-B872-693260BA3D56}" type="datetime1">
              <a:rPr lang="en-US" smtClean="0"/>
              <a:t>8/13/2019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18566-215E-4D84-AA2D-2485F449A8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חשבון דיפרנציאלי לתלמידי כלכלה וניהול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 dirty="0"/>
              <a:t>שיעור 3</a:t>
            </a:r>
          </a:p>
          <a:p>
            <a:r>
              <a:rPr lang="he-IL" dirty="0"/>
              <a:t>רועי מימרן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©כל הזכויות שמורות לאוניברסיטה הפתוחה ולמחבר.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2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ממ"ן 12, סמסטר 2012ג שאלה 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09" y="1428547"/>
            <a:ext cx="8863013" cy="463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1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 בעיות אחוזים – המשך משעור שעבר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600200"/>
                <a:ext cx="7848600" cy="4946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r" rtl="1">
                  <a:buFont typeface="Wingdings" panose="05000000000000000000" pitchFamily="2" charset="2"/>
                  <a:buChar char="Ø"/>
                </a:pPr>
                <a:r>
                  <a:rPr lang="he-IL" sz="2700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תזכורת - משפט ציר הזמן</a:t>
                </a:r>
                <a:r>
                  <a:rPr lang="he-IL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r" rtl="1"/>
                <a:r>
                  <a:rPr lang="he-IL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אם </a:t>
                </a:r>
                <a:r>
                  <a:rPr lang="en-US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r>
                  <a:rPr lang="he-IL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היא השווי בתחילת התקופה, הריבית ליחידת זמן היא </a:t>
                </a:r>
                <a:r>
                  <a:rPr lang="en-US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r%</a:t>
                </a:r>
                <a:r>
                  <a:rPr lang="he-IL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אז השווי כעבור </a:t>
                </a:r>
                <a:r>
                  <a:rPr lang="en-US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he-IL" sz="27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יחידות זמן הוא:  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/>
                        <a:ea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7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7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7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sz="27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7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he-IL" sz="27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he-IL" sz="27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he-IL" sz="27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he-IL" sz="27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he-IL" sz="27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en-US" sz="27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 algn="r" rtl="1">
                  <a:buFont typeface="Wingdings" panose="05000000000000000000" pitchFamily="2" charset="2"/>
                  <a:buChar char="Ø"/>
                </a:pPr>
                <a:r>
                  <a:rPr lang="he-IL" sz="2700" u="sng" dirty="0"/>
                  <a:t>שאלה</a:t>
                </a:r>
                <a:r>
                  <a:rPr lang="he-IL" sz="2700" dirty="0"/>
                  <a:t>: פקדון מקבל ריבית של 10% בחודש במשך שנה. האם זה שקול לריבית של 120%? הוכיחו את תשובתכם.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7848600" cy="4946162"/>
              </a:xfrm>
              <a:prstGeom prst="rect">
                <a:avLst/>
              </a:prstGeom>
              <a:blipFill rotWithShape="1">
                <a:blip r:embed="rId2"/>
                <a:stretch>
                  <a:fillRect t="-986" r="-1398" b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5715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3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מסקנה: התהליכים לא שקולים: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138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u="sng" dirty="0"/>
                  <a:t>שאלה</a:t>
                </a:r>
                <a:r>
                  <a:rPr lang="he-IL" dirty="0"/>
                  <a:t>: סטודנט סיים אוניברסיטה וקיבל מענק הצטיינות, את הכסף הפקיד בקרן פנסיה שנותנת תשואה של 4.5% בשנה. תוך כמה זמן הכסף יכפיל את עצמו פי 4?</a:t>
                </a:r>
              </a:p>
              <a:p>
                <a:pPr algn="r" rtl="1"/>
                <a:r>
                  <a:rPr lang="he-IL" u="sng" dirty="0"/>
                  <a:t>תשובה</a:t>
                </a:r>
                <a:r>
                  <a:rPr lang="he-IL" dirty="0"/>
                  <a:t>: נרשום את המשוואה ע"פ משפט ציר הזמן: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  <a:p>
                <a:pPr algn="r" rtl="1"/>
                <a:r>
                  <a:rPr lang="en-US" b="0" dirty="0"/>
                  <a:t>k</a:t>
                </a:r>
                <a:r>
                  <a:rPr lang="he-IL" b="0" dirty="0"/>
                  <a:t> מצטמצם: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045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he-IL" dirty="0"/>
                  <a:t>      </a:t>
                </a:r>
              </a:p>
              <a:p>
                <a:pPr algn="r" rtl="1"/>
                <a:r>
                  <a:rPr lang="he-IL" dirty="0"/>
                  <a:t>איזו פעולה צריך לבצע כדי לחלץ את </a:t>
                </a:r>
                <a:r>
                  <a:rPr lang="en-US" dirty="0"/>
                  <a:t>t</a:t>
                </a:r>
                <a:r>
                  <a:rPr lang="he-IL" dirty="0"/>
                  <a:t>?</a:t>
                </a:r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בעיות אחוזים - המשך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0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u="sng" dirty="0"/>
              <a:t>תרגיל</a:t>
            </a:r>
            <a:r>
              <a:rPr lang="he-IL" dirty="0"/>
              <a:t>: כדור מלא אויר. מחברים לכדור משאבה שמוציאה בכל פעימה 12% מהאויר בבלון.</a:t>
            </a:r>
          </a:p>
          <a:p>
            <a:pPr algn="r" rtl="1"/>
            <a:r>
              <a:rPr lang="he-IL" dirty="0"/>
              <a:t>סמנו ב-</a:t>
            </a:r>
            <a:r>
              <a:rPr lang="en-US" dirty="0"/>
              <a:t>x</a:t>
            </a:r>
            <a:r>
              <a:rPr lang="he-IL" dirty="0"/>
              <a:t> את הפעימות. כתבו פונקציה שמתארת את נפח הכדור לאחר </a:t>
            </a:r>
            <a:r>
              <a:rPr lang="en-US" dirty="0"/>
              <a:t>x</a:t>
            </a:r>
            <a:r>
              <a:rPr lang="he-IL" dirty="0"/>
              <a:t> פעימות. שרטטו אותה, הניחו כי הכדור ההתחלתי גודלו 25 יחידות נפח.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בעיות אחוזים – תרגיל סיכום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2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5029200"/>
            <a:ext cx="8229600" cy="1359091"/>
          </a:xfrm>
        </p:spPr>
        <p:txBody>
          <a:bodyPr/>
          <a:lstStyle/>
          <a:p>
            <a:pPr algn="r" rtl="1"/>
            <a:r>
              <a:rPr lang="he-IL" u="sng" dirty="0"/>
              <a:t>מסקנה</a:t>
            </a:r>
            <a:r>
              <a:rPr lang="he-IL" dirty="0"/>
              <a:t>: פונקציה מעריכית יורדת מתארת למעשה ירידה באחוז קבוע על כל גידול של יחידה במשתנה הבלתי תלוי.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בעיות אחוזים - סיכום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61054344"/>
              </p:ext>
            </p:extLst>
          </p:nvPr>
        </p:nvGraphicFramePr>
        <p:xfrm>
          <a:off x="1905000" y="1397000"/>
          <a:ext cx="571500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49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כללי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נניח שפונקציה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מקבלת אבר מתוך קבוצה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ולפיו בוחרת אבר מתוך קבוצה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ונניח שפונקציה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מקבלת אבר מתוך קבוצה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ובוחרת אבר מתוך קבוצה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אז ניתן להגדיר את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הפונקציה המורכבת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g∘f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בתור פונקציה שכוללת הפעלה של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ואז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על התוצאה שלה:</a:t>
                </a:r>
              </a:p>
              <a:p>
                <a:pPr algn="r" rtl="1"/>
                <a:r>
                  <a:rPr lang="he-IL" b="0" dirty="0">
                    <a:ea typeface="Cambria Math" panose="02040503050406030204" pitchFamily="18" charset="0"/>
                  </a:rPr>
                  <a:t>לכל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he-IL" b="0" dirty="0">
                    <a:ea typeface="Cambria Math" panose="02040503050406030204" pitchFamily="18" charset="0"/>
                  </a:rPr>
                  <a:t> יוגדר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לדוגמא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נניח בפונקציות ממשיות,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b="0" i="1" smtClean="0">
                            <a:latin typeface="Cambria Math"/>
                            <a:ea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אז יוגדר: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370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פונקציות מורכבות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נניח שפונקציה מקבלת איבר מקבוצה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(תחום) ובוחרת איבר מקבוצה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(טווח). אם לכל איבר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b∈B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קיים איבר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אחד לפחות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בקבוצה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כך ש-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אומרים שהפונקציה היא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על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כלומר שהיא מכסה את כל טווח הערכים המותר שלה.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אם פונקציה שמקבלת שני ערכים שונים,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תמיד תחזיר שני ערכים שונים, כלומר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he-IL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אז נאמר עליה שהיא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חד-חד-ערכית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האם הפונקציה הלינארית היא חח"ע? על?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האם הפונקציה הריבועית היא חח"ע? על?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האם פונקציה הלוג' היא חח"ע? על?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291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תכונות של פונקציות (נושא רשות)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9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he-IL" sz="2400" dirty="0"/>
              <a:t>נפתור את החלק האמריקאי מתוך בחינה מועד 82 סמסטר 2016ב מתאריך 29.6.16.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חזרה – יחידות 1-2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2181"/>
            <a:ext cx="6038850" cy="483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94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122856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חזרה – יחידות 1-2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8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חזרה – יחידות 1-2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95528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לוגריתמים</a:t>
            </a:r>
          </a:p>
          <a:p>
            <a:pPr algn="r" rtl="1"/>
            <a:r>
              <a:rPr lang="he-IL" dirty="0"/>
              <a:t>פונקציה לוגריתמית</a:t>
            </a:r>
          </a:p>
          <a:p>
            <a:pPr algn="r" rtl="1"/>
            <a:r>
              <a:rPr lang="he-IL" dirty="0"/>
              <a:t>בעיות אחוזים – חלק שני</a:t>
            </a:r>
          </a:p>
          <a:p>
            <a:pPr algn="r" rtl="1"/>
            <a:r>
              <a:rPr lang="he-IL" dirty="0"/>
              <a:t>נושאים מתקדמים בפונקציות</a:t>
            </a:r>
          </a:p>
          <a:p>
            <a:pPr algn="r" rtl="1"/>
            <a:r>
              <a:rPr lang="he-IL" dirty="0"/>
              <a:t>חזרה – יחידות 1-2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נושאי השיעור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9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ניזכר בגרף של הפונקציה המעריכית, למשל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ונשאל את עצמנו: איזה ערך של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צריך לבחור כדי לקבל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y=8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? וכדי לקבל 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y=6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?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מושג הלוגריתם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28388983"/>
              </p:ext>
            </p:extLst>
          </p:nvPr>
        </p:nvGraphicFramePr>
        <p:xfrm>
          <a:off x="3581400" y="2971800"/>
          <a:ext cx="5105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2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מסקנה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לכל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חיובי שנבחר, ניתן למצוא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כך שיתקיים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וזה מביא אותנו למושג הלוגריתם.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הגדרה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אם מתקיים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אז נגיד ש-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הוא ה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לוגריתם של</a:t>
                </a:r>
                <a:r>
                  <a:rPr lang="en-US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על-בסיס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ומסמנים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he-IL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לוגריתם עונה על השאלה: באיזו חזקה צריך להעלות את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כדי לקבל את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דוגמא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מהו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1000</m:t>
                        </m:r>
                      </m:e>
                    </m:func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?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פתרון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כיוון ש-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אז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he-IL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he-IL" b="0" i="1" smtClean="0">
                            <a:latin typeface="Cambria Math"/>
                            <a:ea typeface="Cambria Math" panose="02040503050406030204" pitchFamily="18" charset="0"/>
                          </a:rPr>
                          <m:t>1000</m:t>
                        </m:r>
                      </m:e>
                    </m:func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=3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מושג הלוגריתם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3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חשבו </a:t>
                </a:r>
                <a:r>
                  <a:rPr lang="he-IL" u="sng" dirty="0"/>
                  <a:t>ללא מחשבון</a:t>
                </a:r>
                <a:r>
                  <a:rPr lang="he-IL" dirty="0"/>
                  <a:t>:</a:t>
                </a:r>
                <a:r>
                  <a:rPr lang="en-US" dirty="0"/>
                  <a:t> </a:t>
                </a:r>
                <a:r>
                  <a:rPr lang="he-IL" dirty="0"/>
                  <a:t> (ניתן להיעזר בכללי החזקות)</a:t>
                </a:r>
              </a:p>
              <a:p>
                <a:pPr algn="r" rtl="1"/>
                <a:r>
                  <a:rPr lang="he-IL" dirty="0"/>
                  <a:t>א.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e>
                    </m:func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ב.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27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ג.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func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ד.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100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func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ה.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04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func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ו.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func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ללוגריתמים יש כללים משלהם שמבוססים על חוקי החזקות. לעבור על סעיף 90 בעמ' 87-88</a:t>
                </a:r>
                <a:r>
                  <a:rPr lang="en-US" dirty="0"/>
                  <a:t>  </a:t>
                </a:r>
                <a:r>
                  <a:rPr lang="he-IL" dirty="0"/>
                  <a:t>ביח' 1-2.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לוגריתמים -תרגילים לכיתה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הגדרה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לוגריתם טבעי הוא לוגריתם על בסיס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ומסומן:</a:t>
                </a:r>
                <a:b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רוב המחשבונים (מדעיים ופיננסיים) יודעים לחשב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log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על בסיס 10 או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(כלומר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ln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חישוב של לוג' על בסיס אחר יכול להתבצע באמצעות שימוש בכלל הלוג' ה (מעבר מבסיס לבסיס). לדוגמא: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func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)/(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845098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69897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209062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חישוב לוגריתם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זוהי פונקציה מהצורה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כלומר פונקציה שמחזירה את המעריך שנדרש כדי להעלות את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בחזקה ולקבל את משתנה הפונקציה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תחום הגדרה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  <a:r>
                  <a:rPr lang="en-US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++ 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he-IL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כלומר כל ה-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החיוביים.</a:t>
                </a: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תחום ערכים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כל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כלומר הגרף ברביע ראשון ורביעי.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נבנה לדוגמא את הגרף של פונקציית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ln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נשתמש במחשבון כדי לבנות טבלת ערכים: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he-IL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en-US" baseline="-2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51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הפונקציה הלוגריתמית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01317"/>
              </p:ext>
            </p:extLst>
          </p:nvPr>
        </p:nvGraphicFramePr>
        <p:xfrm>
          <a:off x="1600200" y="487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Y=ln(x)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Y=ln(x)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-2.3026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2.3026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41837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הפונקציה הלוגריתמית - גרף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9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05017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/>
              <a:t>כיצד ייראו גרפים של </a:t>
            </a:r>
            <a:r>
              <a:rPr lang="en-US" dirty="0"/>
              <a:t>log</a:t>
            </a:r>
            <a:r>
              <a:rPr lang="he-IL" dirty="0"/>
              <a:t> בבסיסים שונים?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019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בהמשך: תרגילים בפונקציות לוגריתמיות.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8566-215E-4D84-AA2D-2485F449A8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29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800</TotalTime>
  <Words>817</Words>
  <Application>Microsoft Office PowerPoint</Application>
  <PresentationFormat>‫הצגה על המסך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7" baseType="lpstr"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חשבון דיפרנציאלי לתלמידי כלכלה וניהול</vt:lpstr>
      <vt:lpstr>נושאי השיעור</vt:lpstr>
      <vt:lpstr>מושג הלוגריתם</vt:lpstr>
      <vt:lpstr>מושג הלוגריתם</vt:lpstr>
      <vt:lpstr>לוגריתמים -תרגילים לכיתה</vt:lpstr>
      <vt:lpstr>חישוב לוגריתם</vt:lpstr>
      <vt:lpstr>הפונקציה הלוגריתמית</vt:lpstr>
      <vt:lpstr>הפונקציה הלוגריתמית - גרף</vt:lpstr>
      <vt:lpstr>כיצד ייראו גרפים של log בבסיסים שונים?</vt:lpstr>
      <vt:lpstr>ממ"ן 12, סמסטר 2012ג שאלה 4</vt:lpstr>
      <vt:lpstr> בעיות אחוזים – המשך משעור שעבר</vt:lpstr>
      <vt:lpstr>בעיות אחוזים - המשך</vt:lpstr>
      <vt:lpstr>בעיות אחוזים – תרגיל סיכום</vt:lpstr>
      <vt:lpstr>בעיות אחוזים - סיכום</vt:lpstr>
      <vt:lpstr>פונקציות מורכבות</vt:lpstr>
      <vt:lpstr>תכונות של פונקציות (נושא רשות)</vt:lpstr>
      <vt:lpstr>חזרה – יחידות 1-2</vt:lpstr>
      <vt:lpstr>חזרה – יחידות 1-2</vt:lpstr>
      <vt:lpstr>חזרה – יחידות 1-2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חשבון דיפרנציאלי לתלמידי כלכלה וניהול</dc:title>
  <dc:creator>user</dc:creator>
  <cp:lastModifiedBy>Roy Mimran</cp:lastModifiedBy>
  <cp:revision>57</cp:revision>
  <cp:lastPrinted>2017-04-02T12:33:23Z</cp:lastPrinted>
  <dcterms:created xsi:type="dcterms:W3CDTF">2016-11-19T09:09:11Z</dcterms:created>
  <dcterms:modified xsi:type="dcterms:W3CDTF">2019-08-13T07:21:27Z</dcterms:modified>
</cp:coreProperties>
</file>