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2" r:id="rId18"/>
    <p:sldId id="274" r:id="rId19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32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2E836-936F-4671-A072-D6488025460E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D55362-38F9-4387-8DA4-19452EE69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595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5788E-DB89-4999-BC23-6941AC8685D4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DC99B3-6064-4341-96AD-EF3FF1D29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C99B3-6064-4341-96AD-EF3FF1D292D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755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C99B3-6064-4341-96AD-EF3FF1D292D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3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7AC2B9-9B40-42A0-8F68-282D13FC85F1}" type="datetime1">
              <a:rPr lang="en-US" smtClean="0"/>
              <a:t>8/13/2019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27C889D-3D2A-4332-9B3F-46E8A92482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11A9-2BDF-43A5-8ED6-B25A0FDD710C}" type="datetime1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889D-3D2A-4332-9B3F-46E8A92482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440F2-44D7-4173-AEB0-68047F3FBBA9}" type="datetime1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889D-3D2A-4332-9B3F-46E8A92482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C998-312E-41C1-AA63-EAC39A9B5774}" type="datetime1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889D-3D2A-4332-9B3F-46E8A92482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C9CB6-50F3-4C35-8EEE-D87B5B1432BA}" type="datetime1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889D-3D2A-4332-9B3F-46E8A92482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CDB40-61F9-4471-8499-D7CEE203E653}" type="datetime1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889D-3D2A-4332-9B3F-46E8A924821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4EDF-C94C-4867-9AAE-DB0688C35786}" type="datetime1">
              <a:rPr lang="en-US" smtClean="0"/>
              <a:t>8/13/2019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889D-3D2A-4332-9B3F-46E8A924821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DFF1-FBE8-4426-93F2-207890A6E6AC}" type="datetime1">
              <a:rPr lang="en-US" smtClean="0"/>
              <a:t>8/13/2019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889D-3D2A-4332-9B3F-46E8A924821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FBB9-BB86-4309-A32F-93AE5E2A607E}" type="datetime1">
              <a:rPr lang="en-US" smtClean="0"/>
              <a:t>8/13/2019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889D-3D2A-4332-9B3F-46E8A92482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901F237-34A8-4959-A137-4A2402FBB04C}" type="datetime1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889D-3D2A-4332-9B3F-46E8A924821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2138636-1DDC-4766-84CF-B3AACE71BC8F}" type="datetime1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27C889D-3D2A-4332-9B3F-46E8A924821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F290686-5C80-4DD6-81A8-8E974B3E08A0}" type="datetime1">
              <a:rPr lang="en-US" smtClean="0"/>
              <a:t>8/13/2019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27C889D-3D2A-4332-9B3F-46E8A92482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חשבון דיפרנציאלי לתלמידי כלכלה וניהול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1"/>
            <a:r>
              <a:rPr lang="he-IL" dirty="0"/>
              <a:t>שיעור 4</a:t>
            </a:r>
          </a:p>
          <a:p>
            <a:r>
              <a:rPr lang="he-IL" dirty="0"/>
              <a:t>רועי מימרן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1791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47800"/>
                <a:ext cx="8229600" cy="4525963"/>
              </a:xfrm>
            </p:spPr>
            <p:txBody>
              <a:bodyPr>
                <a:noAutofit/>
              </a:bodyPr>
              <a:lstStyle/>
              <a:p>
                <a:pPr algn="r" rtl="1"/>
                <a:r>
                  <a:rPr lang="he-IL" dirty="0"/>
                  <a:t>אם נתונות שתי פונקציות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𝑔</m:t>
                    </m:r>
                  </m:oMath>
                </a14:m>
                <a:r>
                  <a:rPr lang="he-IL" dirty="0"/>
                  <a:t> נגדיר את פונקציית הסכום:</a:t>
                </a:r>
              </a:p>
              <a:p>
                <a:pPr algn="l"/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𝑔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  <a:p>
                <a:pPr algn="r" rtl="1"/>
                <a:r>
                  <a:rPr lang="he-IL" dirty="0"/>
                  <a:t>נגזור אותה:</a:t>
                </a:r>
                <a:r>
                  <a:rPr lang="en-US" dirty="0"/>
                  <a:t>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𝑓</m:t>
                            </m:r>
                            <m:r>
                              <a:rPr lang="en-US" sz="1600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1600" b="0" i="1" smtClean="0">
                                <a:latin typeface="Cambria Math"/>
                              </a:rPr>
                              <m:t>𝑔</m:t>
                            </m:r>
                          </m:e>
                        </m:d>
                      </m:e>
                      <m:sup>
                        <m:r>
                          <a:rPr lang="en-US" sz="1600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→</m:t>
                            </m:r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d>
                                  <m:dPr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𝑔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+∆</m:t>
                                    </m:r>
                                    <m:r>
                                      <a:rPr lang="en-US" sz="1600" b="0" i="1" smtClean="0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1600" b="0" i="1" smtClean="0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d>
                                  <m:dPr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 b="0" i="1" smtClean="0">
                                        <a:latin typeface="Cambria Math"/>
                                        <a:ea typeface="Cambria Math"/>
                                      </a:rPr>
                                      <m:t>𝑓</m:t>
                                    </m:r>
                                    <m:r>
                                      <a:rPr lang="en-US" sz="1600" b="0" i="1" smtClean="0">
                                        <a:latin typeface="Cambria Math"/>
                                        <a:ea typeface="Cambria Math"/>
                                      </a:rPr>
                                      <m:t>+</m:t>
                                    </m:r>
                                    <m:r>
                                      <a:rPr lang="en-US" sz="1600" b="0" i="1" smtClean="0">
                                        <a:latin typeface="Cambria Math"/>
                                        <a:ea typeface="Cambria Math"/>
                                      </a:rPr>
                                      <m:t>𝑔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 b="0" i="1" smtClean="0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</m:d>
                          </m:num>
                          <m:den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den>
                        </m:f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=</m:t>
                        </m:r>
                      </m:e>
                    </m:func>
                    <m:func>
                      <m:func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1600" b="0" i="1" smtClean="0">
                                <a:latin typeface="Cambria Math"/>
                              </a:rPr>
                              <m:t>∆</m:t>
                            </m:r>
                            <m:r>
                              <a:rPr lang="en-US" sz="16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→</m:t>
                            </m:r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+∆</m:t>
                                    </m:r>
                                    <m:r>
                                      <a:rPr lang="en-US" sz="1600" i="1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1600" i="1">
                                    <a:latin typeface="Cambria Math"/>
                                    <a:ea typeface="Cambria Math"/>
                                  </a:rPr>
                                  <m:t>+</m:t>
                                </m:r>
                                <m:r>
                                  <a:rPr lang="en-US" sz="1600" i="1">
                                    <a:latin typeface="Cambria Math"/>
                                    <a:ea typeface="Cambria Math"/>
                                  </a:rPr>
                                  <m:t>𝑔</m:t>
                                </m:r>
                                <m:d>
                                  <m:dPr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 i="1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  <m:r>
                                      <a:rPr lang="en-US" sz="1600" i="1">
                                        <a:latin typeface="Cambria Math"/>
                                        <a:ea typeface="Cambria Math"/>
                                      </a:rPr>
                                      <m:t>+∆</m:t>
                                    </m:r>
                                    <m:r>
                                      <a:rPr lang="en-US" sz="1600" i="1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</m:d>
                            <m:r>
                              <a:rPr lang="en-US" sz="1600" i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16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𝑔</m:t>
                            </m:r>
                            <m:d>
                              <m:dPr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16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) </m:t>
                            </m:r>
                          </m:num>
                          <m:den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den>
                        </m:f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=</m:t>
                        </m:r>
                      </m:e>
                    </m:func>
                  </m:oMath>
                </a14:m>
                <a:endParaRPr lang="en-US" sz="1600" b="0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16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16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1600">
                                <a:latin typeface="Cambria Math"/>
                                <a:ea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1600" i="1">
                                <a:latin typeface="Cambria Math"/>
                              </a:rPr>
                              <m:t>∆</m:t>
                            </m:r>
                            <m:r>
                              <a:rPr lang="en-US" sz="16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1600" i="1">
                                <a:latin typeface="Cambria Math"/>
                                <a:ea typeface="Cambria Math"/>
                              </a:rPr>
                              <m:t>→</m:t>
                            </m:r>
                            <m:r>
                              <a:rPr lang="en-US" sz="1600" i="1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lim>
                        </m:limLow>
                      </m:fName>
                      <m:e>
                        <m:eqArr>
                          <m:eqArrPr>
                            <m:ctrlPr>
                              <a:rPr lang="en-US" sz="16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eqArrPr>
                          <m:e>
                            <m:f>
                              <m:f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1600" i="1">
                                    <a:latin typeface="Cambria Math"/>
                                    <a:ea typeface="Cambria Math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 i="1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  <m:r>
                                      <a:rPr lang="en-US" sz="1600" i="1">
                                        <a:latin typeface="Cambria Math"/>
                                        <a:ea typeface="Cambria Math"/>
                                      </a:rPr>
                                      <m:t>+∆</m:t>
                                    </m:r>
                                    <m:r>
                                      <a:rPr lang="en-US" sz="1600" i="1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1600" i="1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r>
                                  <a:rPr lang="en-US" sz="1600" i="1">
                                    <a:latin typeface="Cambria Math"/>
                                    <a:ea typeface="Cambria Math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 i="1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1600" i="1">
                                    <a:latin typeface="Cambria Math"/>
                                    <a:ea typeface="Cambria Math"/>
                                  </a:rPr>
                                  <m:t>+</m:t>
                                </m:r>
                                <m:r>
                                  <a:rPr lang="en-US" sz="1600" i="1">
                                    <a:latin typeface="Cambria Math"/>
                                    <a:ea typeface="Cambria Math"/>
                                  </a:rPr>
                                  <m:t>𝑔</m:t>
                                </m:r>
                                <m:d>
                                  <m:dPr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 i="1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  <m:r>
                                      <a:rPr lang="en-US" sz="1600" i="1">
                                        <a:latin typeface="Cambria Math"/>
                                        <a:ea typeface="Cambria Math"/>
                                      </a:rPr>
                                      <m:t>+∆</m:t>
                                    </m:r>
                                    <m:r>
                                      <a:rPr lang="en-US" sz="1600" i="1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1600" i="1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r>
                                  <a:rPr lang="en-US" sz="1600" i="1">
                                    <a:latin typeface="Cambria Math"/>
                                    <a:ea typeface="Cambria Math"/>
                                  </a:rPr>
                                  <m:t>𝑔</m:t>
                                </m:r>
                                <m:d>
                                  <m:dPr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 i="1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</m:num>
                              <m:den>
                                <m:r>
                                  <a:rPr lang="en-US" sz="1600" i="1">
                                    <a:latin typeface="Cambria Math"/>
                                    <a:ea typeface="Cambria Math"/>
                                  </a:rPr>
                                  <m:t>∆</m:t>
                                </m:r>
                                <m:r>
                                  <a:rPr lang="en-US" sz="1600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den>
                            </m:f>
                            <m:r>
                              <a:rPr lang="en-US" sz="1600" i="1">
                                <a:latin typeface="Cambria Math"/>
                                <a:ea typeface="Cambria Math"/>
                              </a:rPr>
                              <m:t>=</m:t>
                            </m:r>
                            <m:func>
                              <m:func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funcPr>
                              <m:fName>
                                <m:limLow>
                                  <m:limLowPr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limLow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600">
                                        <a:latin typeface="Cambria Math"/>
                                        <a:ea typeface="Cambria Math"/>
                                      </a:rPr>
                                      <m:t>lim</m:t>
                                    </m:r>
                                  </m:e>
                                  <m:lim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∆</m:t>
                                    </m:r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1600" i="1">
                                        <a:latin typeface="Cambria Math"/>
                                        <a:ea typeface="Cambria Math"/>
                                      </a:rPr>
                                      <m:t>→</m:t>
                                    </m:r>
                                    <m:r>
                                      <a:rPr lang="en-US" sz="1600" i="1">
                                        <a:latin typeface="Cambria Math"/>
                                        <a:ea typeface="Cambria Math"/>
                                      </a:rPr>
                                      <m:t>0</m:t>
                                    </m:r>
                                  </m:lim>
                                </m:limLow>
                              </m:fName>
                              <m:e>
                                <m:eqArr>
                                  <m:eqArrPr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eqArrPr>
                                  <m:e>
                                    <m:f>
                                      <m:fPr>
                                        <m:ctrlPr>
                                          <a:rPr lang="en-US" sz="1600" i="1">
                                            <a:latin typeface="Cambria Math" panose="02040503050406030204" pitchFamily="18" charset="0"/>
                                            <a:ea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>
                                            <a:latin typeface="Cambria Math"/>
                                            <a:ea typeface="Cambria Math"/>
                                          </a:rPr>
                                          <m:t>𝑓</m:t>
                                        </m:r>
                                        <m:d>
                                          <m:dPr>
                                            <m:ctrlPr>
                                              <a:rPr lang="en-US" sz="1600" i="1">
                                                <a:latin typeface="Cambria Math" panose="02040503050406030204" pitchFamily="18" charset="0"/>
                                                <a:ea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1600" i="1">
                                                <a:latin typeface="Cambria Math"/>
                                                <a:ea typeface="Cambria Math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en-US" sz="1600" i="1">
                                                <a:latin typeface="Cambria Math"/>
                                                <a:ea typeface="Cambria Math"/>
                                              </a:rPr>
                                              <m:t>+∆</m:t>
                                            </m:r>
                                            <m:r>
                                              <a:rPr lang="en-US" sz="1600" i="1">
                                                <a:latin typeface="Cambria Math"/>
                                                <a:ea typeface="Cambria Math"/>
                                              </a:rPr>
                                              <m:t>𝑥</m:t>
                                            </m:r>
                                          </m:e>
                                        </m:d>
                                        <m:r>
                                          <a:rPr lang="en-US" sz="1600" i="1">
                                            <a:latin typeface="Cambria Math"/>
                                            <a:ea typeface="Cambria Math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>
                                            <a:latin typeface="Cambria Math"/>
                                            <a:ea typeface="Cambria Math"/>
                                          </a:rPr>
                                          <m:t>𝑓</m:t>
                                        </m:r>
                                        <m:d>
                                          <m:dPr>
                                            <m:ctrlPr>
                                              <a:rPr lang="en-US" sz="1600" i="1">
                                                <a:latin typeface="Cambria Math" panose="02040503050406030204" pitchFamily="18" charset="0"/>
                                                <a:ea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1600" i="1">
                                                <a:latin typeface="Cambria Math"/>
                                                <a:ea typeface="Cambria Math"/>
                                              </a:rPr>
                                              <m:t>𝑥</m:t>
                                            </m:r>
                                          </m:e>
                                        </m:d>
                                      </m:num>
                                      <m:den>
                                        <m:r>
                                          <a:rPr lang="en-US" sz="1600" i="1">
                                            <a:latin typeface="Cambria Math"/>
                                            <a:ea typeface="Cambria Math"/>
                                          </a:rPr>
                                          <m:t>∆</m:t>
                                        </m:r>
                                        <m:r>
                                          <a:rPr lang="en-US" sz="1600" i="1">
                                            <a:latin typeface="Cambria Math"/>
                                            <a:ea typeface="Cambria Math"/>
                                          </a:rPr>
                                          <m:t>𝑥</m:t>
                                        </m:r>
                                      </m:den>
                                    </m:f>
                                    <m:r>
                                      <a:rPr lang="en-US" sz="1600" b="0" i="1" smtClean="0">
                                        <a:latin typeface="Cambria Math"/>
                                        <a:ea typeface="Cambria Math"/>
                                      </a:rPr>
                                      <m:t>+</m:t>
                                    </m:r>
                                    <m:f>
                                      <m:fPr>
                                        <m:ctrlPr>
                                          <a:rPr lang="en-US" sz="1600" i="1">
                                            <a:latin typeface="Cambria Math" panose="02040503050406030204" pitchFamily="18" charset="0"/>
                                            <a:ea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>
                                            <a:latin typeface="Cambria Math"/>
                                            <a:ea typeface="Cambria Math"/>
                                          </a:rPr>
                                          <m:t>𝑔</m:t>
                                        </m:r>
                                        <m:d>
                                          <m:dPr>
                                            <m:ctrlPr>
                                              <a:rPr lang="en-US" sz="1600" i="1">
                                                <a:latin typeface="Cambria Math" panose="02040503050406030204" pitchFamily="18" charset="0"/>
                                                <a:ea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1600" i="1">
                                                <a:latin typeface="Cambria Math"/>
                                                <a:ea typeface="Cambria Math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en-US" sz="1600" i="1">
                                                <a:latin typeface="Cambria Math"/>
                                                <a:ea typeface="Cambria Math"/>
                                              </a:rPr>
                                              <m:t>+∆</m:t>
                                            </m:r>
                                            <m:r>
                                              <a:rPr lang="en-US" sz="1600" i="1">
                                                <a:latin typeface="Cambria Math"/>
                                                <a:ea typeface="Cambria Math"/>
                                              </a:rPr>
                                              <m:t>𝑥</m:t>
                                            </m:r>
                                          </m:e>
                                        </m:d>
                                        <m:r>
                                          <a:rPr lang="en-US" sz="1600" i="1">
                                            <a:latin typeface="Cambria Math"/>
                                            <a:ea typeface="Cambria Math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>
                                            <a:latin typeface="Cambria Math"/>
                                            <a:ea typeface="Cambria Math"/>
                                          </a:rPr>
                                          <m:t>𝑔</m:t>
                                        </m:r>
                                        <m:d>
                                          <m:dPr>
                                            <m:ctrlPr>
                                              <a:rPr lang="en-US" sz="1600" i="1">
                                                <a:latin typeface="Cambria Math" panose="02040503050406030204" pitchFamily="18" charset="0"/>
                                                <a:ea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1600" i="1">
                                                <a:latin typeface="Cambria Math"/>
                                                <a:ea typeface="Cambria Math"/>
                                              </a:rPr>
                                              <m:t>𝑥</m:t>
                                            </m:r>
                                          </m:e>
                                        </m:d>
                                      </m:num>
                                      <m:den>
                                        <m:r>
                                          <a:rPr lang="en-US" sz="1600" i="1">
                                            <a:latin typeface="Cambria Math"/>
                                            <a:ea typeface="Cambria Math"/>
                                          </a:rPr>
                                          <m:t>∆</m:t>
                                        </m:r>
                                        <m:r>
                                          <a:rPr lang="en-US" sz="1600" i="1">
                                            <a:latin typeface="Cambria Math"/>
                                            <a:ea typeface="Cambria Math"/>
                                          </a:rPr>
                                          <m:t>𝑥</m:t>
                                        </m:r>
                                      </m:den>
                                    </m:f>
                                    <m:r>
                                      <a:rPr lang="en-US" sz="1600" b="0" i="1" smtClean="0">
                                        <a:latin typeface="Cambria Math"/>
                                        <a:ea typeface="Cambria Math"/>
                                      </a:rPr>
                                      <m:t>=</m:t>
                                    </m:r>
                                  </m:e>
                                  <m:e/>
                                </m:eqArr>
                              </m:e>
                            </m:func>
                          </m:e>
                          <m:e/>
                        </m:eqArr>
                      </m:e>
                    </m:func>
                  </m:oMath>
                </a14:m>
                <a:endParaRPr lang="en-US" sz="1600" dirty="0">
                  <a:ea typeface="Cambria Math"/>
                </a:endParaRP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16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16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1600">
                                <a:latin typeface="Cambria Math"/>
                                <a:ea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1600" i="1">
                                <a:latin typeface="Cambria Math"/>
                              </a:rPr>
                              <m:t>∆</m:t>
                            </m:r>
                            <m:r>
                              <a:rPr lang="en-US" sz="16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1600" i="1">
                                <a:latin typeface="Cambria Math"/>
                                <a:ea typeface="Cambria Math"/>
                              </a:rPr>
                              <m:t>→</m:t>
                            </m:r>
                            <m:r>
                              <a:rPr lang="en-US" sz="1600" i="1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lim>
                        </m:limLow>
                      </m:fName>
                      <m:e>
                        <m:eqArr>
                          <m:eqArrPr>
                            <m:ctrlPr>
                              <a:rPr lang="en-US" sz="16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eqArrPr>
                          <m:e>
                            <m:f>
                              <m:f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1600" i="1">
                                    <a:latin typeface="Cambria Math"/>
                                    <a:ea typeface="Cambria Math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 i="1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  <m:r>
                                      <a:rPr lang="en-US" sz="1600" i="1">
                                        <a:latin typeface="Cambria Math"/>
                                        <a:ea typeface="Cambria Math"/>
                                      </a:rPr>
                                      <m:t>+∆</m:t>
                                    </m:r>
                                    <m:r>
                                      <a:rPr lang="en-US" sz="1600" i="1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1600" i="1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r>
                                  <a:rPr lang="en-US" sz="1600" i="1">
                                    <a:latin typeface="Cambria Math"/>
                                    <a:ea typeface="Cambria Math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 i="1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</m:num>
                              <m:den>
                                <m:r>
                                  <a:rPr lang="en-US" sz="1600" i="1">
                                    <a:latin typeface="Cambria Math"/>
                                    <a:ea typeface="Cambria Math"/>
                                  </a:rPr>
                                  <m:t>∆</m:t>
                                </m:r>
                                <m:r>
                                  <a:rPr lang="en-US" sz="1600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den>
                            </m:f>
                            <m:r>
                              <a:rPr lang="en-US" sz="1600" i="1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limLow>
                              <m:limLow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sz="1600">
                                    <a:latin typeface="Cambria Math"/>
                                    <a:ea typeface="Cambria Math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a:rPr lang="en-US" sz="1600" i="1">
                                    <a:latin typeface="Cambria Math"/>
                                  </a:rPr>
                                  <m:t>∆</m:t>
                                </m:r>
                                <m:r>
                                  <a:rPr lang="en-US" sz="16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1600" i="1">
                                    <a:latin typeface="Cambria Math"/>
                                    <a:ea typeface="Cambria Math"/>
                                  </a:rPr>
                                  <m:t>→</m:t>
                                </m:r>
                                <m:r>
                                  <a:rPr lang="en-US" sz="1600" i="1">
                                    <a:latin typeface="Cambria Math"/>
                                    <a:ea typeface="Cambria Math"/>
                                  </a:rPr>
                                  <m:t>0</m:t>
                                </m:r>
                              </m:lim>
                            </m:limLow>
                            <m:f>
                              <m:f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1600" i="1">
                                    <a:latin typeface="Cambria Math"/>
                                    <a:ea typeface="Cambria Math"/>
                                  </a:rPr>
                                  <m:t>𝑔</m:t>
                                </m:r>
                                <m:d>
                                  <m:dPr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 i="1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  <m:r>
                                      <a:rPr lang="en-US" sz="1600" i="1">
                                        <a:latin typeface="Cambria Math"/>
                                        <a:ea typeface="Cambria Math"/>
                                      </a:rPr>
                                      <m:t>+∆</m:t>
                                    </m:r>
                                    <m:r>
                                      <a:rPr lang="en-US" sz="1600" i="1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1600" i="1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r>
                                  <a:rPr lang="en-US" sz="1600" i="1">
                                    <a:latin typeface="Cambria Math"/>
                                    <a:ea typeface="Cambria Math"/>
                                  </a:rPr>
                                  <m:t>𝑔</m:t>
                                </m:r>
                                <m:d>
                                  <m:dPr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 i="1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</m:num>
                              <m:den>
                                <m:r>
                                  <a:rPr lang="en-US" sz="1600" i="1">
                                    <a:latin typeface="Cambria Math"/>
                                    <a:ea typeface="Cambria Math"/>
                                  </a:rPr>
                                  <m:t>∆</m:t>
                                </m:r>
                                <m:r>
                                  <a:rPr lang="en-US" sz="1600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den>
                            </m:f>
                            <m:r>
                              <a:rPr lang="en-US" sz="1600" i="1">
                                <a:latin typeface="Cambria Math"/>
                                <a:ea typeface="Cambria Math"/>
                              </a:rPr>
                              <m:t>=</m:t>
                            </m:r>
                            <m:sSup>
                              <m:sSupPr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1600" b="0" i="1" smtClean="0">
                                    <a:latin typeface="Cambria Math"/>
                                    <a:ea typeface="Cambria Math"/>
                                  </a:rPr>
                                  <m:t>𝑓</m:t>
                                </m:r>
                              </m:e>
                              <m:sup>
                                <m:r>
                                  <a:rPr lang="en-US" sz="1600" b="0" i="1" smtClean="0">
                                    <a:latin typeface="Cambria Math"/>
                                    <a:ea typeface="Cambria Math"/>
                                  </a:rPr>
                                  <m:t>′</m:t>
                                </m:r>
                              </m:sup>
                            </m:sSup>
                            <m:d>
                              <m:dPr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16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𝑔</m:t>
                            </m:r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′</m:t>
                            </m:r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  <m:e/>
                        </m:eqArr>
                      </m:e>
                    </m:func>
                  </m:oMath>
                </a14:m>
                <a:endParaRPr lang="en-US" sz="1600" dirty="0">
                  <a:ea typeface="Cambria Math"/>
                </a:endParaRPr>
              </a:p>
              <a:p>
                <a:pPr algn="r" rtl="1"/>
                <a:r>
                  <a:rPr lang="he-IL" b="0" u="sng" dirty="0"/>
                  <a:t>מסקנה</a:t>
                </a:r>
                <a:r>
                  <a:rPr lang="he-IL" b="0" dirty="0"/>
                  <a:t>: נגזרת של סכום שתי פונקציות שוה לסכום הנגזרות.</a:t>
                </a:r>
                <a:endParaRPr lang="he-IL" b="0" u="sng" dirty="0"/>
              </a:p>
              <a:p>
                <a:endParaRPr lang="en-US" sz="9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47800"/>
                <a:ext cx="8229600" cy="4525963"/>
              </a:xfrm>
              <a:blipFill rotWithShape="0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he-IL" dirty="0"/>
              <a:t>גזירת סכום שתי פונקציות (או יותר)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889D-3D2A-4332-9B3F-46E8A924821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495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algn="r" rtl="1"/>
                <a:r>
                  <a:rPr lang="he-IL" sz="3500" dirty="0"/>
                  <a:t>באופן מאד דומה לנגזרת של סכום, ניתן להגיע לנוסחה עבור הפרש</a:t>
                </a:r>
                <a:r>
                  <a:rPr lang="he-IL" dirty="0"/>
                  <a:t>: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𝑓</m:t>
                        </m:r>
                        <m:r>
                          <a:rPr lang="he-IL" b="0" i="1" smtClean="0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𝑔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he-IL" b="0" i="1" smtClean="0">
                        <a:latin typeface="Cambria Math"/>
                      </a:rPr>
                      <m:t>−</m:t>
                    </m:r>
                    <m:r>
                      <a:rPr lang="en-US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endParaRPr lang="he-IL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𝑓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𝑔</m:t>
                            </m:r>
                          </m:e>
                        </m:d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→</m:t>
                            </m:r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d>
                                  <m:d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𝑓</m:t>
                                    </m:r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𝑔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+∆</m:t>
                                    </m:r>
                                    <m: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d>
                                  <m:d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  <m:t>𝑓</m:t>
                                    </m:r>
                                    <m: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  <m:t>+</m:t>
                                    </m:r>
                                    <m: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  <m:t>𝑔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</m:d>
                          </m:num>
                          <m:den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den>
                        </m:f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=</m:t>
                        </m:r>
                      </m:e>
                    </m:func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800" i="1">
                                <a:latin typeface="Cambria Math"/>
                              </a:rPr>
                              <m:t>∆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→</m:t>
                            </m:r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+∆</m:t>
                                    </m:r>
                                    <m: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𝑔</m:t>
                                </m:r>
                                <m:d>
                                  <m:d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  <m: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  <m:t>+∆</m:t>
                                    </m:r>
                                    <m: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</m:d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−(</m:t>
                            </m:r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𝑔</m:t>
                            </m:r>
                            <m:d>
                              <m:d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) </m:t>
                            </m:r>
                          </m:num>
                          <m:den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den>
                        </m:f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=</m:t>
                        </m:r>
                      </m:e>
                    </m:func>
                  </m:oMath>
                </a14:m>
                <a:endParaRPr lang="en-US" sz="2800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/>
                                <a:ea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800" i="1">
                                <a:latin typeface="Cambria Math"/>
                              </a:rPr>
                              <m:t>∆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→</m:t>
                            </m:r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lim>
                        </m:limLow>
                      </m:fName>
                      <m:e>
                        <m:eqArr>
                          <m:eqArr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eqArrPr>
                          <m:e>
                            <m:f>
                              <m:f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  <m: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  <m:t>+∆</m:t>
                                    </m:r>
                                    <m: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𝑔</m:t>
                                </m:r>
                                <m:d>
                                  <m:d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  <m: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  <m:t>+∆</m:t>
                                    </m:r>
                                    <m: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+</m:t>
                                </m:r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𝑔</m:t>
                                </m:r>
                                <m:d>
                                  <m:d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</m:num>
                              <m:den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∆</m:t>
                                </m:r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den>
                            </m:f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=</m:t>
                            </m:r>
                            <m:func>
                              <m:func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funcPr>
                              <m:fName>
                                <m:limLow>
                                  <m:limLow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limLow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800">
                                        <a:latin typeface="Cambria Math"/>
                                        <a:ea typeface="Cambria Math"/>
                                      </a:rPr>
                                      <m:t>lim</m:t>
                                    </m:r>
                                  </m:e>
                                  <m:lim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∆</m:t>
                                    </m:r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  <m:t>→</m:t>
                                    </m:r>
                                    <m: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  <m:t>0</m:t>
                                    </m:r>
                                  </m:lim>
                                </m:limLow>
                              </m:fName>
                              <m:e>
                                <m:eqArr>
                                  <m:eqArr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eqArrPr>
                                  <m:e>
                                    <m:f>
                                      <m:fPr>
                                        <m:ctrlPr>
                                          <a:rPr lang="en-US" sz="2800" i="1">
                                            <a:latin typeface="Cambria Math" panose="02040503050406030204" pitchFamily="18" charset="0"/>
                                            <a:ea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800" i="1">
                                            <a:latin typeface="Cambria Math"/>
                                            <a:ea typeface="Cambria Math"/>
                                          </a:rPr>
                                          <m:t>𝑓</m:t>
                                        </m:r>
                                        <m:d>
                                          <m:dPr>
                                            <m:ctrlPr>
                                              <a:rPr lang="en-US" sz="2800" i="1">
                                                <a:latin typeface="Cambria Math" panose="02040503050406030204" pitchFamily="18" charset="0"/>
                                                <a:ea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2800" i="1">
                                                <a:latin typeface="Cambria Math"/>
                                                <a:ea typeface="Cambria Math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en-US" sz="2800" i="1">
                                                <a:latin typeface="Cambria Math"/>
                                                <a:ea typeface="Cambria Math"/>
                                              </a:rPr>
                                              <m:t>+∆</m:t>
                                            </m:r>
                                            <m:r>
                                              <a:rPr lang="en-US" sz="2800" i="1">
                                                <a:latin typeface="Cambria Math"/>
                                                <a:ea typeface="Cambria Math"/>
                                              </a:rPr>
                                              <m:t>𝑥</m:t>
                                            </m:r>
                                          </m:e>
                                        </m:d>
                                        <m:r>
                                          <a:rPr lang="en-US" sz="2800" i="1">
                                            <a:latin typeface="Cambria Math"/>
                                            <a:ea typeface="Cambria Math"/>
                                          </a:rPr>
                                          <m:t>−</m:t>
                                        </m:r>
                                        <m:r>
                                          <a:rPr lang="en-US" sz="2800" i="1">
                                            <a:latin typeface="Cambria Math"/>
                                            <a:ea typeface="Cambria Math"/>
                                          </a:rPr>
                                          <m:t>𝑓</m:t>
                                        </m:r>
                                        <m:d>
                                          <m:dPr>
                                            <m:ctrlPr>
                                              <a:rPr lang="en-US" sz="2800" i="1">
                                                <a:latin typeface="Cambria Math" panose="02040503050406030204" pitchFamily="18" charset="0"/>
                                                <a:ea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2800" i="1">
                                                <a:latin typeface="Cambria Math"/>
                                                <a:ea typeface="Cambria Math"/>
                                              </a:rPr>
                                              <m:t>𝑥</m:t>
                                            </m:r>
                                          </m:e>
                                        </m:d>
                                      </m:num>
                                      <m:den>
                                        <m:r>
                                          <a:rPr lang="en-US" sz="2800" i="1">
                                            <a:latin typeface="Cambria Math"/>
                                            <a:ea typeface="Cambria Math"/>
                                          </a:rPr>
                                          <m:t>∆</m:t>
                                        </m:r>
                                        <m:r>
                                          <a:rPr lang="en-US" sz="2800" i="1">
                                            <a:latin typeface="Cambria Math"/>
                                            <a:ea typeface="Cambria Math"/>
                                          </a:rPr>
                                          <m:t>𝑥</m:t>
                                        </m:r>
                                      </m:den>
                                    </m:f>
                                    <m:r>
                                      <a:rPr lang="en-US" sz="2800" b="0" i="1" smtClean="0"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2800" i="1">
                                            <a:latin typeface="Cambria Math" panose="02040503050406030204" pitchFamily="18" charset="0"/>
                                            <a:ea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800" i="1">
                                            <a:latin typeface="Cambria Math"/>
                                            <a:ea typeface="Cambria Math"/>
                                          </a:rPr>
                                          <m:t>𝑔</m:t>
                                        </m:r>
                                        <m:d>
                                          <m:dPr>
                                            <m:ctrlPr>
                                              <a:rPr lang="en-US" sz="2800" i="1">
                                                <a:latin typeface="Cambria Math" panose="02040503050406030204" pitchFamily="18" charset="0"/>
                                                <a:ea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2800" i="1">
                                                <a:latin typeface="Cambria Math"/>
                                                <a:ea typeface="Cambria Math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en-US" sz="2800" i="1">
                                                <a:latin typeface="Cambria Math"/>
                                                <a:ea typeface="Cambria Math"/>
                                              </a:rPr>
                                              <m:t>+∆</m:t>
                                            </m:r>
                                            <m:r>
                                              <a:rPr lang="en-US" sz="2800" i="1">
                                                <a:latin typeface="Cambria Math"/>
                                                <a:ea typeface="Cambria Math"/>
                                              </a:rPr>
                                              <m:t>𝑥</m:t>
                                            </m:r>
                                          </m:e>
                                        </m:d>
                                        <m:r>
                                          <a:rPr lang="en-US" sz="2800" i="1">
                                            <a:latin typeface="Cambria Math"/>
                                            <a:ea typeface="Cambria Math"/>
                                          </a:rPr>
                                          <m:t>−</m:t>
                                        </m:r>
                                        <m:r>
                                          <a:rPr lang="en-US" sz="2800" i="1">
                                            <a:latin typeface="Cambria Math"/>
                                            <a:ea typeface="Cambria Math"/>
                                          </a:rPr>
                                          <m:t>𝑔</m:t>
                                        </m:r>
                                        <m:d>
                                          <m:dPr>
                                            <m:ctrlPr>
                                              <a:rPr lang="en-US" sz="2800" i="1">
                                                <a:latin typeface="Cambria Math" panose="02040503050406030204" pitchFamily="18" charset="0"/>
                                                <a:ea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2800" i="1">
                                                <a:latin typeface="Cambria Math"/>
                                                <a:ea typeface="Cambria Math"/>
                                              </a:rPr>
                                              <m:t>𝑥</m:t>
                                            </m:r>
                                          </m:e>
                                        </m:d>
                                      </m:num>
                                      <m:den>
                                        <m:r>
                                          <a:rPr lang="en-US" sz="2800" i="1">
                                            <a:latin typeface="Cambria Math"/>
                                            <a:ea typeface="Cambria Math"/>
                                          </a:rPr>
                                          <m:t>∆</m:t>
                                        </m:r>
                                        <m:r>
                                          <a:rPr lang="en-US" sz="2800" i="1">
                                            <a:latin typeface="Cambria Math"/>
                                            <a:ea typeface="Cambria Math"/>
                                          </a:rPr>
                                          <m:t>𝑥</m:t>
                                        </m:r>
                                      </m:den>
                                    </m:f>
                                    <m: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  <m:t>=</m:t>
                                    </m:r>
                                  </m:e>
                                  <m:e/>
                                </m:eqArr>
                              </m:e>
                            </m:func>
                          </m:e>
                          <m:e/>
                        </m:eqArr>
                      </m:e>
                    </m:func>
                  </m:oMath>
                </a14:m>
                <a:endParaRPr lang="en-US" sz="2800" dirty="0">
                  <a:ea typeface="Cambria Math"/>
                </a:endParaRP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/>
                                <a:ea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800" i="1">
                                <a:latin typeface="Cambria Math"/>
                              </a:rPr>
                              <m:t>∆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→</m:t>
                            </m:r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lim>
                        </m:limLow>
                      </m:fName>
                      <m:e>
                        <m:eqArr>
                          <m:eqArr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eqArrPr>
                          <m:e>
                            <m:f>
                              <m:f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  <m: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  <m:t>+∆</m:t>
                                    </m:r>
                                    <m: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</m:num>
                              <m:den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∆</m:t>
                                </m:r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den>
                            </m:f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limLow>
                              <m:limLow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sz="2800">
                                    <a:latin typeface="Cambria Math"/>
                                    <a:ea typeface="Cambria Math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a:rPr lang="en-US" sz="2800" i="1">
                                    <a:latin typeface="Cambria Math"/>
                                  </a:rPr>
                                  <m:t>∆</m:t>
                                </m:r>
                                <m:r>
                                  <a:rPr lang="en-US" sz="28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→</m:t>
                                </m:r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0</m:t>
                                </m:r>
                              </m:lim>
                            </m:limLow>
                            <m:f>
                              <m:f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𝑔</m:t>
                                </m:r>
                                <m:d>
                                  <m:d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  <m: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  <m:t>+∆</m:t>
                                    </m:r>
                                    <m: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𝑔</m:t>
                                </m:r>
                                <m:d>
                                  <m:d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</m:num>
                              <m:den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∆</m:t>
                                </m:r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den>
                            </m:f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=</m:t>
                            </m:r>
                            <m:sSup>
                              <m:sSup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𝑓</m:t>
                                </m:r>
                              </m:e>
                              <m:sup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′</m:t>
                                </m:r>
                              </m:sup>
                            </m:sSup>
                            <m:d>
                              <m:d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𝑔</m:t>
                            </m:r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′</m:t>
                            </m:r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  <m:e/>
                        </m:eqArr>
                      </m:e>
                    </m:func>
                  </m:oMath>
                </a14:m>
                <a:endParaRPr lang="en-US" dirty="0"/>
              </a:p>
              <a:p>
                <a:pPr algn="r" rtl="1"/>
                <a:r>
                  <a:rPr lang="he-IL" sz="3500" u="sng" dirty="0"/>
                  <a:t>כלומר</a:t>
                </a:r>
                <a:r>
                  <a:rPr lang="he-IL" sz="3500" dirty="0"/>
                  <a:t>: נגזרת של הפרש פונקציות שוה להפרש הנגזרות. </a:t>
                </a:r>
              </a:p>
              <a:p>
                <a:pPr algn="r" rtl="1"/>
                <a:endParaRPr lang="en-US" dirty="0"/>
              </a:p>
              <a:p>
                <a:pPr algn="r" rtl="1"/>
                <a:endParaRPr lang="he-IL" dirty="0"/>
              </a:p>
              <a:p>
                <a:pPr algn="r" rtl="1"/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965" r="-1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גזירת הפרש שתי פונקציות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889D-3D2A-4332-9B3F-46E8A924821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90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r" rtl="1"/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נניח שיש פונקציה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f(x)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וקבוע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שאינו תלוי ב-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x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 נמצא באמצעות הגדרת הנגזרת את הנגזרת של הפונקציה מוכפלת בקבוע:</a:t>
                </a:r>
              </a:p>
              <a:p>
                <a:pPr algn="l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𝑐𝑓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→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𝑐𝑓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+∆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𝑐𝑓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=</m:t>
                        </m:r>
                      </m:e>
                    </m:func>
                  </m:oMath>
                </a14:m>
                <a:endParaRPr lang="en-US" b="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  <a:ea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→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+∆</m:t>
                                </m:r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]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den>
                        </m:f>
                        <m:r>
                          <a:rPr lang="en-US" i="1">
                            <a:latin typeface="Cambria Math"/>
                            <a:ea typeface="Cambria Math"/>
                          </a:rPr>
                          <m:t>=</m:t>
                        </m:r>
                      </m:e>
                    </m:func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ea typeface="Cambria Math"/>
                      </a:rPr>
                      <m:t>c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  <a:ea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→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+∆</m:t>
                                </m:r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d>
                          </m:num>
                          <m:den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den>
                        </m:f>
                        <m:r>
                          <a:rPr lang="en-US" i="1">
                            <a:latin typeface="Cambria Math"/>
                            <a:ea typeface="Cambria Math"/>
                          </a:rPr>
                          <m:t>=</m:t>
                        </m:r>
                      </m:e>
                    </m:func>
                  </m:oMath>
                </a14:m>
                <a:r>
                  <a:rPr lang="en-US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cf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’(x)</a:t>
                </a:r>
              </a:p>
              <a:p>
                <a:pPr algn="r" rtl="1"/>
                <a:r>
                  <a:rPr lang="he-IL" u="sng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כלומר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: נגזרת של פונקציה מוכפלת במקדם קבוע שווה למקדם מוכפל בפונקציה הנגזרת.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נגזרת של פונקציה מוכפלת בקבוע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889D-3D2A-4332-9B3F-46E8A924821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9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481328"/>
                <a:ext cx="8686800" cy="4525963"/>
              </a:xfrm>
            </p:spPr>
            <p:txBody>
              <a:bodyPr>
                <a:normAutofit/>
              </a:bodyPr>
              <a:lstStyle/>
              <a:p>
                <a:pPr algn="r" rtl="1"/>
                <a:r>
                  <a:rPr lang="he-IL" dirty="0"/>
                  <a:t>כאן </a:t>
                </a:r>
                <a:r>
                  <a:rPr lang="he-IL" b="1" dirty="0">
                    <a:solidFill>
                      <a:srgbClr val="FF0000"/>
                    </a:solidFill>
                  </a:rPr>
                  <a:t>לא ניתן להסיק</a:t>
                </a:r>
                <a:r>
                  <a:rPr lang="he-IL" dirty="0"/>
                  <a:t> שנגזרת של מכפלת פונקציות שווה למכפלת הנגזרות. נבדוק:</a:t>
                </a:r>
              </a:p>
              <a:p>
                <a:pPr algn="l"/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𝑓𝑔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→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+∆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𝑔</m:t>
                            </m:r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+∆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𝑔</m:t>
                            </m:r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d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den>
                        </m:f>
                      </m:e>
                    </m:func>
                    <m:r>
                      <a:rPr lang="en-US" sz="2400" b="0" i="1" smtClean="0">
                        <a:latin typeface="Cambria Math"/>
                      </a:rPr>
                      <m:t>=</m:t>
                    </m:r>
                  </m:oMath>
                </a14:m>
                <a:endParaRPr lang="en-US" sz="2400" b="0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→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+∆</m:t>
                                </m:r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𝑔</m:t>
                            </m:r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  <m:t>+∆</m:t>
                                </m:r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+∆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𝑔</m:t>
                            </m:r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+∆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𝑔</m:t>
                            </m:r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𝑔</m:t>
                            </m:r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d>
                          </m:num>
                          <m:den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den>
                        </m:f>
                      </m:e>
                    </m:func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→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+∆</m:t>
                                </m:r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𝑔</m:t>
                            </m:r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  <m:t>+∆</m:t>
                                </m:r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+∆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𝑔</m:t>
                            </m:r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d>
                          </m:num>
                          <m:den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den>
                        </m:f>
                      </m:e>
                    </m:func>
                    <m:r>
                      <a:rPr lang="en-US" sz="2400" b="0" i="1" smtClean="0">
                        <a:latin typeface="Cambria Math"/>
                        <a:ea typeface="Cambria Math"/>
                      </a:rPr>
                      <m:t>+</m:t>
                    </m:r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→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+∆</m:t>
                                </m:r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𝑔</m:t>
                            </m:r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𝑔</m:t>
                            </m:r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d>
                          </m:num>
                          <m:den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den>
                        </m:f>
                      </m:e>
                    </m:func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endParaRPr lang="en-US" sz="2400" b="0" dirty="0">
                  <a:ea typeface="Cambria Math"/>
                </a:endParaRP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→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lim>
                        </m:limLow>
                      </m:fName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𝑓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+∆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e>
                    </m:func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𝑔</m:t>
                            </m:r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  <m:t>+∆</m:t>
                                </m:r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2400" i="1" smtClean="0">
                                <a:latin typeface="Cambria Math"/>
                                <a:ea typeface="Cambria Math"/>
                              </a:rPr>
                              <m:t>𝑔</m:t>
                            </m:r>
                            <m:d>
                              <m:d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d>
                          </m:e>
                        </m:d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</a:rPr>
                      <m:t>𝑔</m:t>
                    </m:r>
                    <m:r>
                      <a:rPr lang="en-US" sz="2400" b="0" i="1" smtClean="0">
                        <a:latin typeface="Cambria Math"/>
                      </a:rPr>
                      <m:t>(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→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+∆</m:t>
                                </m:r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d>
                          </m:num>
                          <m:den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den>
                        </m:f>
                      </m:e>
                    </m:func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𝑔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𝑔</m:t>
                    </m:r>
                    <m:r>
                      <m:rPr>
                        <m:lit/>
                      </m:rPr>
                      <a:rPr lang="en-US" sz="2400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)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𝑓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′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sz="2400" b="0" dirty="0"/>
              </a:p>
              <a:p>
                <a:pPr algn="l"/>
                <a:endParaRPr lang="en-US" sz="2400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481328"/>
                <a:ext cx="8686800" cy="4525963"/>
              </a:xfrm>
              <a:blipFill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נגזרת של מכפלת פונקציות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889D-3D2A-4332-9B3F-46E8A924821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388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558835483"/>
                  </p:ext>
                </p:extLst>
              </p:nvPr>
            </p:nvGraphicFramePr>
            <p:xfrm>
              <a:off x="457200" y="1481138"/>
              <a:ext cx="8229600" cy="289585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1148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1148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נגזרת</a:t>
                          </a:r>
                          <a:endParaRPr lang="en-US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ביטוי</a:t>
                          </a:r>
                          <a:endParaRPr lang="en-US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f’+g</a:t>
                          </a:r>
                          <a:r>
                            <a:rPr lang="en-US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’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f+g</a:t>
                          </a:r>
                          <a:r>
                            <a:rPr lang="he-IL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סכום פונקציות: </a:t>
                          </a:r>
                          <a:endParaRPr lang="en-US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f’-g’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הפרש פונקציות: </a:t>
                          </a:r>
                          <a:r>
                            <a:rPr lang="en-US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f-g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cf</a:t>
                          </a:r>
                          <a:r>
                            <a:rPr lang="en-US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’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כפל בקבוע: </a:t>
                          </a:r>
                          <a:r>
                            <a:rPr lang="en-US" dirty="0" err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cf</a:t>
                          </a:r>
                          <a:endParaRPr lang="en-US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f’g+fg</a:t>
                          </a:r>
                          <a:r>
                            <a:rPr lang="en-US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’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כפל פונקציות:</a:t>
                          </a:r>
                          <a:r>
                            <a:rPr lang="he-IL" baseline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:r>
                            <a:rPr lang="en-US" dirty="0" err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fg</a:t>
                          </a:r>
                          <a:endParaRPr lang="en-US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p>
                                        <m:r>
                                          <a:rPr lang="en-US" b="0" i="1" smtClean="0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  <m:r>
                                      <a:rPr lang="en-US" b="0" i="1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𝑔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𝑓</m:t>
                                    </m:r>
                                    <m:sSup>
                                      <m:sSup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  <m:t>𝑔</m:t>
                                        </m:r>
                                      </m:e>
                                      <m:sup>
                                        <m:r>
                                          <a:rPr lang="en-US" b="0" i="1" smtClean="0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  <m:t>𝑔</m:t>
                                        </m:r>
                                      </m:e>
                                      <m:sup>
                                        <m:r>
                                          <a:rPr lang="en-US" b="0" i="1" smtClean="0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 b="0" dirty="0">
                              <a:ea typeface="Cambria Math" panose="02040503050406030204" pitchFamily="18" charset="0"/>
                            </a:rPr>
                            <a:t>מנת פונקציות: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𝑓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𝑔</m:t>
                                  </m:r>
                                </m:den>
                              </m:f>
                            </m:oMath>
                          </a14:m>
                          <a:endParaRPr lang="en-US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𝑔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 b="0" dirty="0">
                              <a:ea typeface="Cambria Math" panose="02040503050406030204" pitchFamily="18" charset="0"/>
                            </a:rPr>
                            <a:t>הרכבת פונקציות: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°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𝑓</m:t>
                              </m:r>
                            </m:oMath>
                          </a14:m>
                          <a:endParaRPr lang="en-US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558835483"/>
                  </p:ext>
                </p:extLst>
              </p:nvPr>
            </p:nvGraphicFramePr>
            <p:xfrm>
              <a:off x="457200" y="1481138"/>
              <a:ext cx="8229600" cy="289585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114800"/>
                    <a:gridCol w="41148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נגזרת</a:t>
                          </a:r>
                          <a:endParaRPr lang="en-US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ביטוי</a:t>
                          </a:r>
                          <a:endParaRPr lang="en-US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f’+g</a:t>
                          </a:r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’</a:t>
                          </a:r>
                          <a:endParaRPr lang="en-US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f+g</a:t>
                          </a:r>
                          <a:r>
                            <a:rPr lang="he-IL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סכום פונקציות: </a:t>
                          </a:r>
                          <a:endParaRPr lang="en-US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f’-g’</a:t>
                          </a:r>
                          <a:endParaRPr lang="en-US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הפרש פונקציות: </a:t>
                          </a:r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f-g</a:t>
                          </a:r>
                          <a:endParaRPr lang="en-US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cf</a:t>
                          </a:r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’</a:t>
                          </a:r>
                          <a:endParaRPr lang="en-US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כפל בקבוע: </a:t>
                          </a:r>
                          <a:r>
                            <a:rPr lang="en-US" dirty="0" err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cf</a:t>
                          </a:r>
                          <a:endParaRPr lang="en-US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f’g+fg</a:t>
                          </a:r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’</a:t>
                          </a:r>
                          <a:endParaRPr lang="en-US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כפל פונקציות:</a:t>
                          </a:r>
                          <a:r>
                            <a:rPr lang="he-IL" baseline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:r>
                            <a:rPr lang="en-US" dirty="0" err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fg</a:t>
                          </a:r>
                          <a:endParaRPr lang="en-US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6708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280909" r="-100000" b="-6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000" t="-280909" b="-6909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686885" r="-1000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000" t="-686885" b="-2459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pPr algn="ctr"/>
            <a:r>
              <a:rPr lang="he-IL" dirty="0"/>
              <a:t>סיכום כללי גזירה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889D-3D2A-4332-9B3F-46E8A924821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456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590728935"/>
                  </p:ext>
                </p:extLst>
              </p:nvPr>
            </p:nvGraphicFramePr>
            <p:xfrm>
              <a:off x="457200" y="1481138"/>
              <a:ext cx="8229600" cy="343401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1148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1148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f’(x)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f(x)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8399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8399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/>
                                  </a:rPr>
                                  <m:t>𝑙𝑛𝑎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func>
                                      <m:func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sSub>
                                          <m:sSubPr>
                                            <m:ctrlPr>
                                              <a:rPr lang="en-US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i="0" smtClean="0">
                                                <a:latin typeface="Cambria Math"/>
                                              </a:rPr>
                                              <m:t>log</m:t>
                                            </m:r>
                                          </m:e>
                                          <m:sub>
                                            <m:r>
                                              <a:rPr lang="en-US" b="0" i="1" smtClean="0">
                                                <a:latin typeface="Cambria Math"/>
                                              </a:rPr>
                                              <m:t>𝑎</m:t>
                                            </m:r>
                                          </m:sub>
                                        </m:sSub>
                                      </m:fName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𝑒</m:t>
                                        </m:r>
                                      </m:e>
                                    </m:func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𝑥𝑙𝑛𝑎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i="0" smtClean="0">
                                            <a:latin typeface="Cambria Math"/>
                                          </a:rPr>
                                          <m:t>log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𝑎</m:t>
                                        </m:r>
                                      </m:sub>
                                    </m:sSub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i="0" smtClean="0">
                                        <a:latin typeface="Cambria Math"/>
                                      </a:rPr>
                                      <m:t>ln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590728935"/>
                  </p:ext>
                </p:extLst>
              </p:nvPr>
            </p:nvGraphicFramePr>
            <p:xfrm>
              <a:off x="457200" y="1481138"/>
              <a:ext cx="8229600" cy="343401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114800"/>
                    <a:gridCol w="41148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f’(x)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f(x)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96" t="-211667" r="-100741" b="-64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296" t="-211667" r="-741" b="-641667"/>
                          </a:stretch>
                        </a:blip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96" t="-311667" r="-100741" b="-54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296" t="-311667" r="-741" b="-541667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96" t="-404918" r="-100741" b="-4327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296" t="-404918" r="-741" b="-432787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96" t="-504918" r="-100741" b="-3327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296" t="-504918" r="-741" b="-332787"/>
                          </a:stretch>
                        </a:blipFill>
                      </a:tcPr>
                    </a:tc>
                  </a:tr>
                  <a:tr h="61233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96" t="-365347" r="-100741" b="-1009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296" t="-365347" r="-741" b="-100990"/>
                          </a:stretch>
                        </a:blipFill>
                      </a:tcPr>
                    </a:tc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96" t="-470000" r="-100741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296" t="-470000" r="-741" b="-200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טבלת נגזרות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4924" y="51054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2700" dirty="0"/>
              <a:t>מעתה נוכל לחשב נגזרות בעיקר על-פי טבלת הנגזרות וכללי הגזירה ולא נזדקק (כמעט) להגדרת הנגזרת.</a:t>
            </a:r>
            <a:endParaRPr lang="en-US" sz="27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889D-3D2A-4332-9B3F-46E8A924821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534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algn="r" rtl="1"/>
                <a:r>
                  <a:rPr lang="he-IL" dirty="0"/>
                  <a:t>גזרו את הפונקציות הבאות:</a:t>
                </a:r>
              </a:p>
              <a:p>
                <a:pPr algn="r" rtl="1"/>
                <a:r>
                  <a:rPr lang="he-IL" dirty="0"/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/>
              </a:p>
              <a:p>
                <a:pPr algn="r" rtl="1"/>
                <a:r>
                  <a:rPr lang="he-IL" dirty="0"/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en-US" b="0" dirty="0"/>
              </a:p>
              <a:p>
                <a:pPr algn="r" rt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endParaRPr lang="en-US" b="0" dirty="0"/>
              </a:p>
              <a:p>
                <a:pPr algn="r" rt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b="0" dirty="0"/>
                  <a:t> </a:t>
                </a:r>
              </a:p>
              <a:p>
                <a:pPr algn="r" rtl="1"/>
                <a:r>
                  <a:rPr lang="he-IL" b="0" dirty="0"/>
                  <a:t>   </a:t>
                </a:r>
                <a14:m>
                  <m:oMath xmlns:m="http://schemas.openxmlformats.org/officeDocument/2006/math">
                    <m:r>
                      <a:rPr lang="he-IL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he-IL" b="0" i="1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</m:den>
                    </m:f>
                  </m:oMath>
                </a14:m>
                <a:r>
                  <a:rPr lang="he-IL" dirty="0"/>
                  <a:t>   </a:t>
                </a:r>
                <a:endParaRPr lang="en-US" dirty="0"/>
              </a:p>
              <a:p>
                <a:pPr algn="r" rt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𝑙𝑛𝑥</m:t>
                        </m:r>
                      </m:den>
                    </m:f>
                  </m:oMath>
                </a14:m>
                <a:r>
                  <a:rPr lang="he-IL" dirty="0"/>
                  <a:t>   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:pPr algn="r" rt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dirty="0"/>
              </a:p>
              <a:p>
                <a:pPr algn="r" rtl="1"/>
                <a:r>
                  <a:rPr lang="he-IL" dirty="0"/>
                  <a:t>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𝑙𝑛𝑥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156" b="-1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תרגילים בגזירה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889D-3D2A-4332-9B3F-46E8A924821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6139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algn="r" rtl="1"/>
                <a:r>
                  <a:rPr lang="he-IL" dirty="0"/>
                  <a:t>כאשר מצמידים למונח כלכלי את המילה </a:t>
                </a:r>
                <a:r>
                  <a:rPr lang="he-IL" u="sng" dirty="0"/>
                  <a:t>שולי</a:t>
                </a:r>
                <a:r>
                  <a:rPr lang="he-IL" dirty="0"/>
                  <a:t> (</a:t>
                </a:r>
                <a:r>
                  <a:rPr lang="en-US" dirty="0"/>
                  <a:t>marginal</a:t>
                </a:r>
                <a:r>
                  <a:rPr lang="he-IL" dirty="0"/>
                  <a:t>) הכוונה בד"כ לנגזרת (שיפוע / קצב השינוי בפונקציה).</a:t>
                </a:r>
              </a:p>
              <a:p>
                <a:pPr algn="r" rtl="1"/>
                <a:r>
                  <a:rPr lang="he-IL" u="sng" dirty="0"/>
                  <a:t>דוגמא</a:t>
                </a:r>
                <a:r>
                  <a:rPr lang="he-IL" dirty="0"/>
                  <a:t>: נניח שהצריכה הפרטית של המשק </a:t>
                </a:r>
                <a:r>
                  <a:rPr lang="en-US" dirty="0"/>
                  <a:t>C</a:t>
                </a:r>
                <a:r>
                  <a:rPr lang="he-IL" dirty="0"/>
                  <a:t> היא פונקציה של התוצר </a:t>
                </a:r>
                <a:r>
                  <a:rPr lang="en-US" dirty="0"/>
                  <a:t>Y</a:t>
                </a:r>
                <a:r>
                  <a:rPr lang="he-IL" dirty="0"/>
                  <a:t>: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𝑌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  <a:p>
                <a:pPr algn="r" rtl="1"/>
                <a:r>
                  <a:rPr lang="he-IL" dirty="0"/>
                  <a:t>אז הנטייה השולית לצרוך תהיה נגזרת הפונקציה:</a:t>
                </a:r>
              </a:p>
              <a:p>
                <a:pPr algn="r" rtl="1"/>
                <a:r>
                  <a:rPr lang="he-IL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𝑀𝑃𝐶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′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𝑌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he-IL" dirty="0"/>
                  <a:t>.</a:t>
                </a:r>
              </a:p>
              <a:p>
                <a:pPr algn="r" rtl="1"/>
                <a:r>
                  <a:rPr lang="he-IL" u="sng" dirty="0"/>
                  <a:t>דוגמא</a:t>
                </a:r>
                <a:r>
                  <a:rPr lang="he-IL" dirty="0"/>
                  <a:t>: נניח שהתפוקה של מפעל הוא פונקציה של כמות העובדים: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</m:e>
                    </m:d>
                  </m:oMath>
                </a14:m>
                <a:endParaRPr lang="en-US" b="0" dirty="0"/>
              </a:p>
              <a:p>
                <a:pPr algn="r" rtl="1"/>
                <a:r>
                  <a:rPr lang="he-IL" dirty="0"/>
                  <a:t>אז התפוקה השולית לעובד תהיה נגזרת הפונקציה:</a:t>
                </a:r>
              </a:p>
              <a:p>
                <a:pPr algn="r" rt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𝑀𝑃𝐿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𝐿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he-IL" dirty="0"/>
                  <a:t> ובהתאם לכך הכדאיות להעסיק עוד עובדים.</a:t>
                </a:r>
              </a:p>
              <a:p>
                <a:pPr algn="r" rtl="1"/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33" t="-1887" b="-3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יישומי נגזרות בכלכלה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889D-3D2A-4332-9B3F-46E8A924821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96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/>
              <a:t>לקרוא בספר יח' 3-4 עמודים 5-17 ולפתור את התרגילים.</a:t>
            </a:r>
          </a:p>
          <a:p>
            <a:pPr algn="r" rtl="1"/>
            <a:r>
              <a:rPr lang="he-IL" dirty="0"/>
              <a:t>לפתור בעמ' 20-21 שאלות 70-71 (תרגול גזירה).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/>
              <a:t>שיעורי בית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889D-3D2A-4332-9B3F-46E8A924821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425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u="sng" dirty="0"/>
              <a:t>יחידות 3-4 - נגזרות</a:t>
            </a:r>
            <a:r>
              <a:rPr lang="he-IL" dirty="0"/>
              <a:t>:</a:t>
            </a:r>
          </a:p>
          <a:p>
            <a:pPr algn="r" rtl="1"/>
            <a:r>
              <a:rPr lang="he-IL" dirty="0"/>
              <a:t>מושג הנגזרת (הקדמה בע"פ)</a:t>
            </a:r>
          </a:p>
          <a:p>
            <a:pPr algn="r" rtl="1"/>
            <a:r>
              <a:rPr lang="he-IL" dirty="0"/>
              <a:t>הגדרת הנגזרת</a:t>
            </a:r>
          </a:p>
          <a:p>
            <a:pPr algn="r" rtl="1"/>
            <a:r>
              <a:rPr lang="he-IL" dirty="0"/>
              <a:t>חישוב נגזרת באמצעות ההגדרה</a:t>
            </a:r>
          </a:p>
          <a:p>
            <a:pPr algn="r" rtl="1"/>
            <a:r>
              <a:rPr lang="he-IL" dirty="0"/>
              <a:t>כללי גזירה</a:t>
            </a:r>
          </a:p>
          <a:p>
            <a:pPr algn="r" rtl="1"/>
            <a:r>
              <a:rPr lang="he-IL" dirty="0"/>
              <a:t>טבלת נגזרות</a:t>
            </a:r>
          </a:p>
          <a:p>
            <a:pPr algn="r" rtl="1"/>
            <a:r>
              <a:rPr lang="he-IL" dirty="0"/>
              <a:t>חישוב נגזרות באמצעות כללי גזירה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נושאי השעור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889D-3D2A-4332-9B3F-46E8A92482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265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r" rtl="1"/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נגזרת מייצגת את </a:t>
                </a:r>
                <a:r>
                  <a:rPr lang="he-IL" u="sng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קצב השינוי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של פונקציה ברגע מסוים.</a:t>
                </a:r>
              </a:p>
              <a:p>
                <a:pPr algn="r" rtl="1"/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הנגזרת בנקודה מסוימת תוגדר לפי </a:t>
                </a:r>
                <a:r>
                  <a:rPr lang="he-IL" u="sng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השיפוע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של הפונקציה בקטע שיוצא ימינה או שמאלה מהנקודה, ואז הולך וקטן בערך המוחלט (שואף לאפס).</a:t>
                </a:r>
              </a:p>
              <a:p>
                <a:pPr algn="r" rtl="1"/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נניח שנותנים ל-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x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תוספת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∆x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(חיובית או שלילית).</a:t>
                </a:r>
              </a:p>
              <a:p>
                <a:pPr algn="r" rtl="1"/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השינוי המתאים בפונקציה הוא </a:t>
                </a:r>
                <a14:m>
                  <m:oMath xmlns:m="http://schemas.openxmlformats.org/officeDocument/2006/math">
                    <m:r>
                      <a:rPr lang="he-IL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+∆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r" rtl="1"/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מחשבים את היחס: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he-IL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ובודקים מה קורה עם היחס כאשר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∆x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מתקרב לאפס, הגבול שהוא שואף אליו זו הנגזרת:</a:t>
                </a:r>
              </a:p>
              <a:p>
                <a:pPr algn="r" rt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m:rPr>
                                <m:nor/>
                              </m:rPr>
                              <a:rPr lang="en-US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x</m:t>
                            </m:r>
                            <m:r>
                              <a:rPr lang="en-US" i="1" dirty="0">
                                <a:latin typeface="Cambria Math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b="0" i="1" dirty="0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b="0" i="0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𝑦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b="0" i="0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func>
                    <m:r>
                      <a:rPr lang="he-IL" b="0" i="1" smtClean="0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m:rPr>
                                <m:nor/>
                              </m:rPr>
                              <a:rPr lang="en-US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x</m:t>
                            </m:r>
                            <m:r>
                              <a:rPr lang="en-US" i="1" dirty="0">
                                <a:latin typeface="Cambria Math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i="1" dirty="0">
                                <a:latin typeface="Cambria Math"/>
                                <a:ea typeface="Cambria Math" panose="02040503050406030204" pitchFamily="18" charset="0"/>
                              </a:rPr>
                              <m:t>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+∆</m:t>
                                </m:r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d>
                          </m:num>
                          <m:den>
                            <m:r>
                              <m:rPr>
                                <m:nor/>
                              </m:rPr>
                              <a:rPr lang="en-US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x</m:t>
                            </m:r>
                          </m:den>
                        </m:f>
                      </m:e>
                    </m:func>
                  </m:oMath>
                </a14:m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en-US" dirty="0"/>
              <a:t>  </a:t>
            </a:r>
            <a:r>
              <a:rPr lang="he-IL" dirty="0"/>
              <a:t>הגדרת הנגזרת</a:t>
            </a:r>
            <a:r>
              <a:rPr lang="en-US" dirty="0"/>
              <a:t> </a:t>
            </a:r>
            <a:r>
              <a:rPr lang="he-IL" dirty="0"/>
              <a:t> (</a:t>
            </a:r>
            <a:r>
              <a:rPr lang="en-US" dirty="0"/>
              <a:t>Derivative</a:t>
            </a:r>
            <a:r>
              <a:rPr lang="he-IL" dirty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889D-3D2A-4332-9B3F-46E8A92482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075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25000" lnSpcReduction="20000"/>
              </a:bodyPr>
              <a:lstStyle/>
              <a:p>
                <a:pPr algn="r" rtl="1"/>
                <a:r>
                  <a:rPr lang="he-IL" sz="9600" dirty="0">
                    <a:latin typeface="Cambria Math"/>
                    <a:ea typeface="Cambria Math" panose="02040503050406030204" pitchFamily="18" charset="0"/>
                  </a:rPr>
                  <a:t>יש כאלו שנוהגים לסמן את התוספת באות </a:t>
                </a:r>
                <a:r>
                  <a:rPr lang="en-US" sz="9600" dirty="0">
                    <a:latin typeface="Cambria Math"/>
                    <a:ea typeface="Cambria Math" panose="02040503050406030204" pitchFamily="18" charset="0"/>
                  </a:rPr>
                  <a:t>h</a:t>
                </a:r>
                <a:r>
                  <a:rPr lang="he-IL" sz="9600" dirty="0">
                    <a:latin typeface="Cambria Math"/>
                    <a:ea typeface="Cambria Math" panose="02040503050406030204" pitchFamily="18" charset="0"/>
                  </a:rPr>
                  <a:t>, ואז הנגזרת נכתבת כך: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9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9600" i="1">
                            <a:latin typeface="Cambria Math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9600" i="1">
                            <a:latin typeface="Cambria Math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9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9600" i="1">
                            <a:latin typeface="Cambria Math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9600" i="1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9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9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9600">
                                <a:latin typeface="Cambria Math"/>
                                <a:ea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m:rPr>
                                <m:nor/>
                              </m:rPr>
                              <a:rPr lang="en-US" sz="9600" b="0" i="0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sz="9600" i="1" dirty="0">
                                <a:latin typeface="Cambria Math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sz="9600" i="1" dirty="0">
                                <a:latin typeface="Cambria Math"/>
                                <a:ea typeface="Cambria Math" panose="02040503050406030204" pitchFamily="18" charset="0"/>
                              </a:rPr>
                              <m:t>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96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9600" i="1">
                                <a:latin typeface="Cambria Math"/>
                                <a:ea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96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9600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US" sz="9600" i="1">
                                    <a:latin typeface="Cambria Math"/>
                                    <a:ea typeface="Cambria Math"/>
                                  </a:rPr>
                                  <m:t>+</m:t>
                                </m:r>
                                <m:r>
                                  <a:rPr lang="en-US" sz="9600" b="0" i="1" smtClean="0">
                                    <a:latin typeface="Cambria Math"/>
                                    <a:ea typeface="Cambria Math"/>
                                  </a:rPr>
                                  <m:t>h</m:t>
                                </m:r>
                              </m:e>
                            </m:d>
                            <m:r>
                              <a:rPr lang="en-US" sz="9600" i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9600" i="1">
                                <a:latin typeface="Cambria Math"/>
                                <a:ea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96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9600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d>
                          </m:num>
                          <m:den>
                            <m:r>
                              <m:rPr>
                                <m:nor/>
                              </m:rPr>
                              <a:rPr lang="en-US" sz="9600" b="0" i="0" smtClean="0">
                                <a:latin typeface="Cambria Math"/>
                                <a:ea typeface="Cambria Math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endParaRPr lang="en-US" sz="9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r" rtl="1"/>
                <a:r>
                  <a:rPr lang="he-IL" sz="96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דוגמא לחישוב נגזרת </a:t>
                </a:r>
                <a:r>
                  <a:rPr lang="he-IL" sz="9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של הפונקציה </a:t>
                </a:r>
                <a14:m>
                  <m:oMath xmlns:m="http://schemas.openxmlformats.org/officeDocument/2006/math">
                    <m:r>
                      <a:rPr lang="en-US" sz="9600" b="0" i="1" smtClean="0">
                        <a:latin typeface="Cambria Math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9600" b="0" i="1" smtClean="0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9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96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9600" b="0" i="1" smtClean="0">
                            <a:latin typeface="Cambria Math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he-IL" sz="9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בנקודה </a:t>
                </a:r>
                <a:r>
                  <a:rPr lang="en-US" sz="9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x=3</a:t>
                </a:r>
                <a:r>
                  <a:rPr lang="he-IL" sz="9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(סעיפים 130-134, עמ' 5-8 ביח' 3-4):</a:t>
                </a:r>
              </a:p>
              <a:p>
                <a:pPr algn="r" rtl="1"/>
                <a:r>
                  <a:rPr lang="he-IL" sz="9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נניח שמתחילים מנקודה </a:t>
                </a:r>
                <a:r>
                  <a:rPr lang="en-US" sz="9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x=3</a:t>
                </a:r>
                <a:r>
                  <a:rPr lang="he-IL" sz="9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ונותנים ל-</a:t>
                </a:r>
                <a:r>
                  <a:rPr lang="en-US" sz="9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x</a:t>
                </a:r>
                <a:r>
                  <a:rPr lang="he-IL" sz="9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תוספת </a:t>
                </a:r>
                <a:r>
                  <a:rPr lang="en-US" sz="9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h</a:t>
                </a:r>
                <a:r>
                  <a:rPr lang="he-IL" sz="9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 אז ההפרש בפונקציה הוא: </a:t>
                </a:r>
              </a:p>
              <a:p>
                <a:pPr algn="l"/>
                <a14:m>
                  <m:oMath xmlns:m="http://schemas.openxmlformats.org/officeDocument/2006/math">
                    <m:sSup>
                      <m:sSupPr>
                        <m:ctrlPr>
                          <a:rPr lang="en-US" sz="9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9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96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96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96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h</m:t>
                            </m:r>
                          </m:e>
                        </m:d>
                      </m:e>
                      <m:sup>
                        <m:r>
                          <a:rPr lang="en-US" sz="9600" b="0" i="1" smtClean="0">
                            <a:latin typeface="Cambria Math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9600" b="0" i="1" smtClean="0">
                        <a:latin typeface="Cambria Math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9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96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9600" b="0" i="1" smtClean="0">
                            <a:latin typeface="Cambria Math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9600" b="0" i="1" smtClean="0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9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9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96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96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96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h</m:t>
                            </m:r>
                          </m:e>
                        </m:d>
                      </m:e>
                      <m:sup>
                        <m:r>
                          <a:rPr lang="en-US" sz="9600" b="0" i="1" smtClean="0">
                            <a:latin typeface="Cambria Math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9600" b="0" i="1" smtClean="0">
                        <a:latin typeface="Cambria Math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9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9600" b="0" i="1" smtClean="0">
                            <a:latin typeface="Cambria Math"/>
                            <a:ea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9600" b="0" i="1" smtClean="0">
                            <a:latin typeface="Cambria Math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9600" b="0" i="1" smtClean="0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9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9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96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sz="96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9600" b="0" i="1" smtClean="0">
                            <a:latin typeface="Cambria Math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9600" b="0" i="1" smtClean="0">
                            <a:latin typeface="Cambria Math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9600" b="0" i="1" smtClean="0">
                            <a:latin typeface="Cambria Math"/>
                            <a:ea typeface="Cambria Math" panose="02040503050406030204" pitchFamily="18" charset="0"/>
                          </a:rPr>
                          <m:t>∗</m:t>
                        </m:r>
                        <m:r>
                          <a:rPr lang="en-US" sz="9600" b="0" i="1" smtClean="0">
                            <a:latin typeface="Cambria Math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sz="9600" b="0" i="1" smtClean="0">
                            <a:latin typeface="Cambria Math"/>
                            <a:ea typeface="Cambria Math" panose="02040503050406030204" pitchFamily="18" charset="0"/>
                          </a:rPr>
                          <m:t>∗</m:t>
                        </m:r>
                        <m:r>
                          <a:rPr lang="en-US" sz="9600" b="0" i="1" smtClean="0">
                            <a:latin typeface="Cambria Math"/>
                            <a:ea typeface="Cambria Math" panose="02040503050406030204" pitchFamily="18" charset="0"/>
                          </a:rPr>
                          <m:t>h</m:t>
                        </m:r>
                        <m:r>
                          <a:rPr lang="en-US" sz="9600" b="0" i="1" smtClean="0">
                            <a:latin typeface="Cambria Math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9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96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h</m:t>
                            </m:r>
                          </m:e>
                          <m:sup>
                            <m:r>
                              <a:rPr lang="en-US" sz="96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sz="96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 xmlns:m="http://schemas.openxmlformats.org/officeDocument/2006/math">
                    <m:r>
                      <a:rPr lang="en-US" sz="9600" b="0" i="1" smtClean="0">
                        <a:latin typeface="Cambria Math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9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9600" b="0" i="1" smtClean="0">
                            <a:latin typeface="Cambria Math"/>
                            <a:ea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9600" b="0" i="1" smtClean="0">
                            <a:latin typeface="Cambria Math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9600" b="0" i="1" smtClean="0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9600" b="0" i="0" smtClean="0">
                        <a:latin typeface="Cambria Math"/>
                        <a:ea typeface="Cambria Math" panose="02040503050406030204" pitchFamily="18" charset="0"/>
                      </a:rPr>
                      <m:t>6</m:t>
                    </m:r>
                    <m:r>
                      <m:rPr>
                        <m:sty m:val="p"/>
                      </m:rPr>
                      <a:rPr lang="en-US" sz="9600" b="0" i="0" smtClean="0">
                        <a:latin typeface="Cambria Math"/>
                        <a:ea typeface="Cambria Math" panose="02040503050406030204" pitchFamily="18" charset="0"/>
                      </a:rPr>
                      <m:t>h</m:t>
                    </m:r>
                    <m:r>
                      <a:rPr lang="en-US" sz="9600" b="0" i="0" smtClean="0">
                        <a:latin typeface="Cambria Math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9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9600" b="0" i="0" smtClean="0">
                            <a:latin typeface="Cambria Math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US" sz="9600" b="0" i="0" smtClean="0">
                            <a:latin typeface="Cambria Math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he-IL" sz="9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r" rtl="1"/>
                <a:r>
                  <a:rPr lang="he-IL" sz="9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ואז מחלקים את הביטוי ב-</a:t>
                </a:r>
                <a:r>
                  <a:rPr lang="en-US" sz="9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h</a:t>
                </a:r>
                <a:r>
                  <a:rPr lang="he-IL" sz="9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כדי למצוא את השיפוע: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9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9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9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96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96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96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d>
                          </m:e>
                          <m:sup>
                            <m:r>
                              <a:rPr lang="en-US" sz="9600" i="1">
                                <a:latin typeface="Cambria Math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9600" i="1">
                            <a:latin typeface="Cambria Math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9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9600" i="1">
                                <a:latin typeface="Cambria Math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9600" i="1">
                                <a:latin typeface="Cambria Math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m:rPr>
                            <m:sty m:val="p"/>
                          </m:rPr>
                          <a:rPr lang="en-US" sz="9600" b="0" i="0" smtClean="0">
                            <a:latin typeface="Cambria Math"/>
                            <a:ea typeface="Cambria Math" panose="02040503050406030204" pitchFamily="18" charset="0"/>
                          </a:rPr>
                          <m:t>h</m:t>
                        </m:r>
                      </m:den>
                    </m:f>
                    <m:r>
                      <a:rPr lang="en-US" sz="9600" b="0" i="0" smtClean="0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9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9600" b="0" i="0" smtClean="0">
                            <a:latin typeface="Cambria Math"/>
                            <a:ea typeface="Cambria Math" panose="02040503050406030204" pitchFamily="18" charset="0"/>
                          </a:rPr>
                          <m:t>6</m:t>
                        </m:r>
                        <m:r>
                          <m:rPr>
                            <m:sty m:val="p"/>
                          </m:rPr>
                          <a:rPr lang="en-US" sz="9600" b="0" i="0" smtClean="0">
                            <a:latin typeface="Cambria Math"/>
                            <a:ea typeface="Cambria Math" panose="02040503050406030204" pitchFamily="18" charset="0"/>
                          </a:rPr>
                          <m:t>h</m:t>
                        </m:r>
                        <m:r>
                          <a:rPr lang="en-US" sz="9600" b="0" i="0" smtClean="0">
                            <a:latin typeface="Cambria Math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9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9600" b="0" i="0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h</m:t>
                            </m:r>
                          </m:e>
                          <m:sup>
                            <m:r>
                              <a:rPr lang="en-US" sz="9600" b="0" i="0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m:rPr>
                            <m:sty m:val="p"/>
                          </m:rPr>
                          <a:rPr lang="en-US" sz="9600" b="0" i="0" smtClean="0">
                            <a:latin typeface="Cambria Math"/>
                            <a:ea typeface="Cambria Math" panose="02040503050406030204" pitchFamily="18" charset="0"/>
                          </a:rPr>
                          <m:t>h</m:t>
                        </m:r>
                      </m:den>
                    </m:f>
                    <m:r>
                      <a:rPr lang="en-US" sz="9600" b="0" i="0" smtClean="0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9600" b="0" i="0" smtClean="0">
                        <a:latin typeface="Cambria Math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sz="9600" b="0" i="0" smtClean="0">
                        <a:latin typeface="Cambria Math"/>
                        <a:ea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sz="9600" b="0" i="0" smtClean="0">
                        <a:latin typeface="Cambria Math"/>
                        <a:ea typeface="Cambria Math" panose="02040503050406030204" pitchFamily="18" charset="0"/>
                      </a:rPr>
                      <m:t>h</m:t>
                    </m:r>
                  </m:oMath>
                </a14:m>
                <a:endParaRPr lang="he-IL" sz="9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2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הגדרת הנגזרת - המשך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889D-3D2A-4332-9B3F-46E8A92482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898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1248385"/>
              </p:ext>
            </p:extLst>
          </p:nvPr>
        </p:nvGraphicFramePr>
        <p:xfrm>
          <a:off x="457200" y="1481138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f(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</a:rPr>
                        <a:t>x+h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)-f(h)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∆y/h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f(</a:t>
                      </a:r>
                      <a:r>
                        <a:rPr lang="en-US" sz="1600" dirty="0" err="1"/>
                        <a:t>x+h</a:t>
                      </a:r>
                      <a:r>
                        <a:rPr lang="en-US" sz="1600" dirty="0"/>
                        <a:t>)-f(h)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∆y/h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6.5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0.61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6.1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0.0601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6.01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0.00599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he-IL" dirty="0"/>
              <a:t>דוגמא לחישוב נגזרת - המשך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962400"/>
            <a:ext cx="8077200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buFont typeface="Wingdings" panose="05000000000000000000" pitchFamily="2" charset="2"/>
              <a:buChar char="Ø"/>
            </a:pPr>
            <a:r>
              <a:rPr lang="he-IL" sz="2700" dirty="0"/>
              <a:t>המחשה גרפית למשמעות השיפוע בקטע שהולך וקטן - בעמ' 7 ביחידות 3-4.</a:t>
            </a:r>
          </a:p>
          <a:p>
            <a:pPr marL="457200" indent="-457200" algn="r" rtl="1">
              <a:buFont typeface="Wingdings" panose="05000000000000000000" pitchFamily="2" charset="2"/>
              <a:buChar char="Ø"/>
            </a:pPr>
            <a:r>
              <a:rPr lang="he-IL" sz="2700" u="sng" dirty="0"/>
              <a:t>מסקנה</a:t>
            </a:r>
            <a:r>
              <a:rPr lang="he-IL" sz="2700" dirty="0"/>
              <a:t>: כאשר </a:t>
            </a:r>
            <a:r>
              <a:rPr lang="en-US" sz="2700" dirty="0"/>
              <a:t>h</a:t>
            </a:r>
            <a:r>
              <a:rPr lang="he-IL" sz="2700" dirty="0"/>
              <a:t> שואף לאפס, השיפוע (היחס בין השינוי ב-</a:t>
            </a:r>
            <a:r>
              <a:rPr lang="en-US" sz="2700" dirty="0"/>
              <a:t>y</a:t>
            </a:r>
            <a:r>
              <a:rPr lang="he-IL" sz="2700" dirty="0"/>
              <a:t> לשינוי ב-</a:t>
            </a:r>
            <a:r>
              <a:rPr lang="en-US" sz="2700" dirty="0"/>
              <a:t>x</a:t>
            </a:r>
            <a:r>
              <a:rPr lang="he-IL" sz="2700" dirty="0"/>
              <a:t>) שואף ל-6. ולכן הנגזרת בנקודה הזו היא 6.</a:t>
            </a:r>
          </a:p>
          <a:p>
            <a:pPr algn="r" rt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889D-3D2A-4332-9B3F-46E8A92482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242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/>
              <a:t>נניח שיש לנו פונקציה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f</a:t>
            </a:r>
            <a:r>
              <a:rPr lang="he-IL" dirty="0">
                <a:latin typeface="Cambria Math" panose="02040503050406030204" pitchFamily="18" charset="0"/>
                <a:ea typeface="Cambria Math" panose="02040503050406030204" pitchFamily="18" charset="0"/>
              </a:rPr>
              <a:t>. ונניח שלכל ערך של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he-IL" dirty="0">
                <a:latin typeface="Cambria Math" panose="02040503050406030204" pitchFamily="18" charset="0"/>
                <a:ea typeface="Cambria Math" panose="02040503050406030204" pitchFamily="18" charset="0"/>
              </a:rPr>
              <a:t>, מצאנו את ערך הנגזרת של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f</a:t>
            </a:r>
            <a:r>
              <a:rPr lang="he-IL" dirty="0">
                <a:latin typeface="Cambria Math" panose="02040503050406030204" pitchFamily="18" charset="0"/>
                <a:ea typeface="Cambria Math" panose="02040503050406030204" pitchFamily="18" charset="0"/>
              </a:rPr>
              <a:t> באותה נקודה. אם נסתכל על כל המספרים האלו בתור פונקציה של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he-IL" dirty="0">
                <a:latin typeface="Cambria Math" panose="02040503050406030204" pitchFamily="18" charset="0"/>
                <a:ea typeface="Cambria Math" panose="02040503050406030204" pitchFamily="18" charset="0"/>
              </a:rPr>
              <a:t>, קיבלנו פונקציה חדשה, שנובעת או נגזרת מהפונקציה המקורית.</a:t>
            </a:r>
          </a:p>
          <a:p>
            <a:pPr algn="r" rtl="1"/>
            <a:r>
              <a:rPr lang="he-IL" dirty="0">
                <a:latin typeface="Cambria Math" panose="02040503050406030204" pitchFamily="18" charset="0"/>
                <a:ea typeface="Cambria Math" panose="02040503050406030204" pitchFamily="18" charset="0"/>
              </a:rPr>
              <a:t>הפונקציה הזו תיקרא </a:t>
            </a:r>
            <a:r>
              <a:rPr lang="he-IL" u="sng" dirty="0">
                <a:latin typeface="Cambria Math" panose="02040503050406030204" pitchFamily="18" charset="0"/>
                <a:ea typeface="Cambria Math" panose="02040503050406030204" pitchFamily="18" charset="0"/>
              </a:rPr>
              <a:t>הפונקציה הנגזרת</a:t>
            </a:r>
            <a:r>
              <a:rPr lang="he-IL" dirty="0">
                <a:latin typeface="Cambria Math" panose="02040503050406030204" pitchFamily="18" charset="0"/>
                <a:ea typeface="Cambria Math" panose="02040503050406030204" pitchFamily="18" charset="0"/>
              </a:rPr>
              <a:t> של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f</a:t>
            </a:r>
            <a:r>
              <a:rPr lang="he-IL" dirty="0">
                <a:latin typeface="Cambria Math" panose="02040503050406030204" pitchFamily="18" charset="0"/>
                <a:ea typeface="Cambria Math" panose="02040503050406030204" pitchFamily="18" charset="0"/>
              </a:rPr>
              <a:t> ותסומן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f’</a:t>
            </a:r>
            <a:r>
              <a:rPr lang="he-IL" dirty="0">
                <a:latin typeface="Cambria Math" panose="02040503050406030204" pitchFamily="18" charset="0"/>
                <a:ea typeface="Cambria Math" panose="02040503050406030204" pitchFamily="18" charset="0"/>
              </a:rPr>
              <a:t> או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f’(x)</a:t>
            </a:r>
            <a:r>
              <a:rPr lang="he-IL" dirty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pPr algn="r" rtl="1"/>
            <a:r>
              <a:rPr lang="he-IL" dirty="0">
                <a:latin typeface="Cambria Math" panose="02040503050406030204" pitchFamily="18" charset="0"/>
                <a:ea typeface="Cambria Math" panose="02040503050406030204" pitchFamily="18" charset="0"/>
              </a:rPr>
              <a:t>בשקפים הבאים נראה כיצד ניתן לחשב את הפונקציה הנגזרת בעזרת ההגדרה של נגזרת.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מושג הפונקציה הנגזרת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889D-3D2A-4332-9B3F-46E8A92482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671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𝑎𝑥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</m:oMath>
                </a14:m>
                <a:endParaRPr lang="en-US" b="0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+∆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+∆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−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𝑎𝑥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𝑎𝑥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</a:rPr>
                          <m:t>∆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−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𝑎𝑥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b="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∆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∆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m:rPr>
                        <m:nor/>
                      </m:rPr>
                      <a:rPr lang="en-US" b="0" i="0" dirty="0" smtClean="0"/>
                      <m:t>=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𝑎</m:t>
                        </m:r>
                        <m:r>
                          <a:rPr lang="en-US" i="1" dirty="0">
                            <a:latin typeface="Cambria Math"/>
                          </a:rPr>
                          <m:t>∆</m:t>
                        </m:r>
                        <m:r>
                          <a:rPr lang="en-US" i="1" dirty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∆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b="0" i="1" dirty="0" smtClean="0"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/>
                      </a:rPr>
                      <m:t>𝑎</m:t>
                    </m:r>
                  </m:oMath>
                </a14:m>
                <a:endParaRPr lang="en-US" b="0" dirty="0"/>
              </a:p>
              <a:p>
                <a:pPr algn="r" rtl="1"/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קיבלנו שהיחס הוא קבוע ושווה ל-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ולכן גם כאשר </a:t>
                </a:r>
                <a14:m>
                  <m:oMath xmlns:m="http://schemas.openxmlformats.org/officeDocument/2006/math">
                    <m:r>
                      <a:rPr lang="he-IL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היחס יהיה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ולכן זוהי הנגזרת של הפונקציה הלינארית.</a:t>
                </a:r>
              </a:p>
              <a:p>
                <a:pPr algn="r" rtl="1"/>
                <a:r>
                  <a:rPr lang="he-IL" u="sng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מסקנה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: נגזרת הפונקציה הלינארית שווה לשיפוע שלה. בפונקציה </a:t>
                </a:r>
                <a:r>
                  <a:rPr lang="he-IL" u="sng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הזו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ערך הפונקציה הנגזרת אינו תלוי ב-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x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כלומר הפונקציה הנגזרת היא פונקציה קבועה.</a:t>
                </a:r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גזירת הפונקציה הלינארית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889D-3D2A-4332-9B3F-46E8A92482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871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b="0" dirty="0"/>
              </a:p>
              <a:p>
                <a:pPr algn="r" rtl="1"/>
                <a:r>
                  <a:rPr lang="he-IL" b="0" dirty="0"/>
                  <a:t>בשקף 3-4 גזרנו את הפונקציה בנקודה מסוימת. מה המקרה הכללי?</a:t>
                </a:r>
                <a:endParaRPr lang="en-US" b="0" dirty="0"/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+∆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+∆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+∆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+∆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b="0" dirty="0">
                  <a:ea typeface="Cambria Math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+∆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+∆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endParaRPr lang="en-US" b="0" dirty="0">
                  <a:ea typeface="Cambria Math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→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𝑦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den>
                        </m:f>
                      </m:e>
                    </m:func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  <a:ea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→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lim>
                        </m:limLow>
                      </m:fName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+∆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e>
                    </m:func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endParaRPr lang="he-IL" b="0" dirty="0">
                  <a:ea typeface="Cambria Math"/>
                </a:endParaRPr>
              </a:p>
              <a:p>
                <a:pPr algn="r" rtl="1"/>
                <a:r>
                  <a:rPr lang="he-IL" dirty="0"/>
                  <a:t>מה משמעות התוצאה בהסתכלות על גרף הפרבולה?</a:t>
                </a: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dirty="0"/>
              <a:t>גזירת הפונקציה הריבועית הפשוטה לפי ההגדרה (נושא רשות)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889D-3D2A-4332-9B3F-46E8A924821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408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algn="r" rtl="1"/>
                <a:r>
                  <a:rPr lang="he-IL" dirty="0"/>
                  <a:t>ככל שעוסקים בפונקציות מורכבות יותר, כך חישוב נגזרת ע"פ הגדרת הנגזרת הופך להיות קשה ומסורבל יותר.</a:t>
                </a:r>
              </a:p>
              <a:p>
                <a:pPr algn="r" rtl="1"/>
                <a:r>
                  <a:rPr lang="he-IL" dirty="0"/>
                  <a:t>לפיכך, כדי לאפשר חישוב נגזרות של פונקציות מורכבות יותר בקלות, פותחו </a:t>
                </a:r>
                <a:r>
                  <a:rPr lang="he-IL" u="sng" dirty="0"/>
                  <a:t>כללי גזירה</a:t>
                </a:r>
                <a:r>
                  <a:rPr lang="he-IL" dirty="0"/>
                  <a:t> שמאפשרים לחשב נגזרות של פונקציות מתוך נגזרות פשוטות יותר.</a:t>
                </a:r>
              </a:p>
              <a:p>
                <a:pPr algn="r" rtl="1"/>
                <a:r>
                  <a:rPr lang="he-IL" dirty="0"/>
                  <a:t>לדוגמא, אם נתונות שתי פונקציות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𝑔</m:t>
                    </m:r>
                  </m:oMath>
                </a14:m>
                <a:r>
                  <a:rPr lang="he-IL" dirty="0"/>
                  <a:t> נרצה לחשב את הנגזרת של פונקציית הסכום שלהן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𝑔</m:t>
                    </m:r>
                  </m:oMath>
                </a14:m>
                <a:r>
                  <a:rPr lang="he-IL" dirty="0"/>
                  <a:t>, של פונקציית ההפרש שלהן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𝑔</m:t>
                    </m:r>
                  </m:oMath>
                </a14:m>
                <a:r>
                  <a:rPr lang="he-IL" dirty="0"/>
                  <a:t>, של פונקציית המכפלה שלהן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𝑓𝑔</m:t>
                    </m:r>
                  </m:oMath>
                </a14:m>
                <a:r>
                  <a:rPr lang="he-IL" dirty="0"/>
                  <a:t>, של פונקציית המנה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den>
                    </m:f>
                  </m:oMath>
                </a14:m>
                <a:r>
                  <a:rPr lang="he-IL" dirty="0"/>
                  <a:t>, ושל הפונקציה המורכבת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°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𝑓</m:t>
                    </m:r>
                  </m:oMath>
                </a14:m>
                <a:r>
                  <a:rPr lang="he-IL" dirty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כללי גזירה - הקדמה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889D-3D2A-4332-9B3F-46E8A924821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74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9746</TotalTime>
  <Words>1160</Words>
  <Application>Microsoft Office PowerPoint</Application>
  <PresentationFormat>‫הצגה על המסך (4:3)</PresentationFormat>
  <Paragraphs>179</Paragraphs>
  <Slides>18</Slides>
  <Notes>2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18</vt:i4>
      </vt:variant>
    </vt:vector>
  </HeadingPairs>
  <TitlesOfParts>
    <vt:vector size="26" baseType="lpstr">
      <vt:lpstr>Calibri</vt:lpstr>
      <vt:lpstr>Cambria Math</vt:lpstr>
      <vt:lpstr>Lucida Sans Unicode</vt:lpstr>
      <vt:lpstr>Verdana</vt:lpstr>
      <vt:lpstr>Wingdings</vt:lpstr>
      <vt:lpstr>Wingdings 2</vt:lpstr>
      <vt:lpstr>Wingdings 3</vt:lpstr>
      <vt:lpstr>Concourse</vt:lpstr>
      <vt:lpstr>חשבון דיפרנציאלי לתלמידי כלכלה וניהול</vt:lpstr>
      <vt:lpstr>נושאי השעור</vt:lpstr>
      <vt:lpstr>  הגדרת הנגזרת  (Derivative)</vt:lpstr>
      <vt:lpstr>הגדרת הנגזרת - המשך</vt:lpstr>
      <vt:lpstr>דוגמא לחישוב נגזרת - המשך</vt:lpstr>
      <vt:lpstr>מושג הפונקציה הנגזרת</vt:lpstr>
      <vt:lpstr>גזירת הפונקציה הלינארית</vt:lpstr>
      <vt:lpstr>גזירת הפונקציה הריבועית הפשוטה לפי ההגדרה (נושא רשות)</vt:lpstr>
      <vt:lpstr>כללי גזירה - הקדמה</vt:lpstr>
      <vt:lpstr>גזירת סכום שתי פונקציות (או יותר)</vt:lpstr>
      <vt:lpstr>גזירת הפרש שתי פונקציות</vt:lpstr>
      <vt:lpstr>נגזרת של פונקציה מוכפלת בקבוע</vt:lpstr>
      <vt:lpstr>נגזרת של מכפלת פונקציות</vt:lpstr>
      <vt:lpstr>סיכום כללי גזירה</vt:lpstr>
      <vt:lpstr>טבלת נגזרות</vt:lpstr>
      <vt:lpstr>תרגילים בגזירה</vt:lpstr>
      <vt:lpstr>יישומי נגזרות בכלכלה</vt:lpstr>
      <vt:lpstr>שיעורי בית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חשבון דיפרנציאלי לתלמידי כלכלה וניהול</dc:title>
  <dc:creator>user</dc:creator>
  <cp:lastModifiedBy>Roy Mimran</cp:lastModifiedBy>
  <cp:revision>63</cp:revision>
  <cp:lastPrinted>2017-04-19T07:43:30Z</cp:lastPrinted>
  <dcterms:created xsi:type="dcterms:W3CDTF">2016-11-26T15:00:19Z</dcterms:created>
  <dcterms:modified xsi:type="dcterms:W3CDTF">2019-08-13T07:26:10Z</dcterms:modified>
</cp:coreProperties>
</file>