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2"/>
  </p:handoutMasterIdLst>
  <p:sldIdLst>
    <p:sldId id="257" r:id="rId2"/>
    <p:sldId id="295" r:id="rId3"/>
    <p:sldId id="264" r:id="rId4"/>
    <p:sldId id="265" r:id="rId5"/>
    <p:sldId id="266" r:id="rId6"/>
    <p:sldId id="296" r:id="rId7"/>
    <p:sldId id="267" r:id="rId8"/>
    <p:sldId id="268" r:id="rId9"/>
    <p:sldId id="269" r:id="rId10"/>
    <p:sldId id="270" r:id="rId11"/>
    <p:sldId id="29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32" y="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552777777777778E-2"/>
          <c:y val="0.30285979877515312"/>
          <c:w val="0.92087510936132988"/>
          <c:h val="0.67232538641003203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y=2x+5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Sheet1!$A$2:$A$6</c:f>
              <c:numCache>
                <c:formatCode>General</c:formatCode>
                <c:ptCount val="5"/>
                <c:pt idx="0">
                  <c:v>-5</c:v>
                </c:pt>
                <c:pt idx="1">
                  <c:v>-4</c:v>
                </c:pt>
                <c:pt idx="2">
                  <c:v>-2</c:v>
                </c:pt>
                <c:pt idx="3">
                  <c:v>0</c:v>
                </c:pt>
                <c:pt idx="4">
                  <c:v>5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-5</c:v>
                </c:pt>
                <c:pt idx="1">
                  <c:v>-3</c:v>
                </c:pt>
                <c:pt idx="2">
                  <c:v>1</c:v>
                </c:pt>
                <c:pt idx="3">
                  <c:v>5</c:v>
                </c:pt>
                <c:pt idx="4">
                  <c:v>15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8DE-4009-B80B-5732D0BAAF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1296184"/>
        <c:axId val="291296576"/>
      </c:scatterChart>
      <c:valAx>
        <c:axId val="291296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1296576"/>
        <c:crosses val="autoZero"/>
        <c:crossBetween val="midCat"/>
      </c:valAx>
      <c:valAx>
        <c:axId val="291296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129618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552777777777778E-2"/>
          <c:y val="0.30285979877515312"/>
          <c:w val="0.92087510936132988"/>
          <c:h val="0.67232538641003203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y=2x+5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Sheet1!$A$2:$A$6</c:f>
              <c:numCache>
                <c:formatCode>General</c:formatCode>
                <c:ptCount val="5"/>
                <c:pt idx="0">
                  <c:v>-5</c:v>
                </c:pt>
                <c:pt idx="1">
                  <c:v>-4</c:v>
                </c:pt>
                <c:pt idx="2">
                  <c:v>-2</c:v>
                </c:pt>
                <c:pt idx="3">
                  <c:v>0</c:v>
                </c:pt>
                <c:pt idx="4">
                  <c:v>5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-5</c:v>
                </c:pt>
                <c:pt idx="1">
                  <c:v>-3</c:v>
                </c:pt>
                <c:pt idx="2">
                  <c:v>1</c:v>
                </c:pt>
                <c:pt idx="3">
                  <c:v>5</c:v>
                </c:pt>
                <c:pt idx="4">
                  <c:v>15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2C8-410E-96EC-527AEB2AA5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1294224"/>
        <c:axId val="291293440"/>
      </c:scatterChart>
      <c:valAx>
        <c:axId val="29129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1293440"/>
        <c:crosses val="autoZero"/>
        <c:crossBetween val="midCat"/>
      </c:valAx>
      <c:valAx>
        <c:axId val="29129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129422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y=x</a:t>
            </a:r>
            <a:r>
              <a:rPr lang="en-US" baseline="30000" dirty="0"/>
              <a:t>2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4555555555555559E-2"/>
          <c:y val="0.16806321084864395"/>
          <c:w val="0.92087510936132988"/>
          <c:h val="0.7212423447069116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Sheet1!$B$8</c:f>
              <c:strCache>
                <c:ptCount val="1"/>
                <c:pt idx="0">
                  <c:v>y=x2</c:v>
                </c:pt>
              </c:strCache>
            </c:strRef>
          </c:tx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circle"/>
            <c:size val="3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glow rad="63500">
                  <a:schemeClr val="accent1">
                    <a:satMod val="175000"/>
                    <a:alpha val="25000"/>
                  </a:schemeClr>
                </a:glow>
              </a:effectLst>
            </c:spPr>
          </c:marker>
          <c:xVal>
            <c:numRef>
              <c:f>Sheet1!$A$9:$A$19</c:f>
              <c:numCache>
                <c:formatCode>General</c:formatCode>
                <c:ptCount val="11"/>
                <c:pt idx="0">
                  <c:v>-5</c:v>
                </c:pt>
                <c:pt idx="1">
                  <c:v>-4</c:v>
                </c:pt>
                <c:pt idx="2">
                  <c:v>-3</c:v>
                </c:pt>
                <c:pt idx="3">
                  <c:v>-2</c:v>
                </c:pt>
                <c:pt idx="4">
                  <c:v>-1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5</c:v>
                </c:pt>
              </c:numCache>
            </c:numRef>
          </c:xVal>
          <c:yVal>
            <c:numRef>
              <c:f>Sheet1!$B$9:$B$19</c:f>
              <c:numCache>
                <c:formatCode>General</c:formatCode>
                <c:ptCount val="11"/>
                <c:pt idx="0">
                  <c:v>25</c:v>
                </c:pt>
                <c:pt idx="1">
                  <c:v>16</c:v>
                </c:pt>
                <c:pt idx="2">
                  <c:v>9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4</c:v>
                </c:pt>
                <c:pt idx="8">
                  <c:v>9</c:v>
                </c:pt>
                <c:pt idx="9">
                  <c:v>16</c:v>
                </c:pt>
                <c:pt idx="10">
                  <c:v>25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73D-4BA1-B5B7-B0C98F266A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1295008"/>
        <c:axId val="287295192"/>
      </c:scatterChart>
      <c:valAx>
        <c:axId val="291295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65000"/>
                  <a:lumOff val="35000"/>
                  <a:alpha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295192"/>
        <c:crosses val="autoZero"/>
        <c:crossBetween val="midCat"/>
      </c:valAx>
      <c:valAx>
        <c:axId val="287295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65000"/>
                  <a:lumOff val="35000"/>
                  <a:alpha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12950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y=x</a:t>
            </a:r>
            <a:r>
              <a:rPr lang="en-US" baseline="30000" dirty="0"/>
              <a:t>3</a:t>
            </a:r>
            <a:r>
              <a:rPr lang="en-US" dirty="0"/>
              <a:t>-17x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Sheet1!$B$22</c:f>
              <c:strCache>
                <c:ptCount val="1"/>
                <c:pt idx="0">
                  <c:v>y=x3-17x</c:v>
                </c:pt>
              </c:strCache>
            </c:strRef>
          </c:tx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xVal>
            <c:numRef>
              <c:f>Sheet1!$A$23:$A$32</c:f>
              <c:numCache>
                <c:formatCode>General</c:formatCode>
                <c:ptCount val="10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  <c:pt idx="9">
                  <c:v>5</c:v>
                </c:pt>
              </c:numCache>
            </c:numRef>
          </c:xVal>
          <c:yVal>
            <c:numRef>
              <c:f>Sheet1!$B$23:$B$32</c:f>
              <c:numCache>
                <c:formatCode>General</c:formatCode>
                <c:ptCount val="10"/>
                <c:pt idx="0">
                  <c:v>4</c:v>
                </c:pt>
                <c:pt idx="1">
                  <c:v>24</c:v>
                </c:pt>
                <c:pt idx="2">
                  <c:v>26</c:v>
                </c:pt>
                <c:pt idx="3">
                  <c:v>16</c:v>
                </c:pt>
                <c:pt idx="4">
                  <c:v>0</c:v>
                </c:pt>
                <c:pt idx="5">
                  <c:v>-16</c:v>
                </c:pt>
                <c:pt idx="6">
                  <c:v>-26</c:v>
                </c:pt>
                <c:pt idx="7">
                  <c:v>-24</c:v>
                </c:pt>
                <c:pt idx="8">
                  <c:v>-4</c:v>
                </c:pt>
                <c:pt idx="9">
                  <c:v>40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F98-4585-92E9-45DA419924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7295976"/>
        <c:axId val="287298720"/>
      </c:scatterChart>
      <c:valAx>
        <c:axId val="2872959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65000"/>
                  <a:lumOff val="35000"/>
                  <a:alpha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298720"/>
        <c:crosses val="autoZero"/>
        <c:crossBetween val="midCat"/>
      </c:valAx>
      <c:valAx>
        <c:axId val="287298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65000"/>
                  <a:lumOff val="35000"/>
                  <a:alpha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2959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>
            <a:extLst>
              <a:ext uri="{FF2B5EF4-FFF2-40B4-BE49-F238E27FC236}">
                <a16:creationId xmlns:a16="http://schemas.microsoft.com/office/drawing/2014/main" id="{9D815558-150C-45D4-8DB3-0D6F9848BB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024736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068DCC1A-4D24-45B2-8CE1-E7C57992DC6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645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1"/>
          <a:lstStyle>
            <a:lvl1pPr algn="r">
              <a:defRPr sz="1200"/>
            </a:lvl1pPr>
          </a:lstStyle>
          <a:p>
            <a:fld id="{BDD3A907-7FB1-497A-AAAE-38E9387B7BE7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8BF3346F-4922-498E-BFF6-9A0F582BC6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4024736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CFEF3929-E83F-4E8C-8FFC-412A880E024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645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1" anchor="b"/>
          <a:lstStyle>
            <a:lvl1pPr algn="r">
              <a:defRPr sz="1200"/>
            </a:lvl1pPr>
          </a:lstStyle>
          <a:p>
            <a:fld id="{E8191B78-E0E2-4649-AD42-275C6E0A2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98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BB521C-48EA-4DE2-B646-8E66CD999D35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36CC72-F5B1-4650-BC55-B9F5CB154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521C-48EA-4DE2-B646-8E66CD999D35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521C-48EA-4DE2-B646-8E66CD999D35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521C-48EA-4DE2-B646-8E66CD999D35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521C-48EA-4DE2-B646-8E66CD999D35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521C-48EA-4DE2-B646-8E66CD999D35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521C-48EA-4DE2-B646-8E66CD999D35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521C-48EA-4DE2-B646-8E66CD999D35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521C-48EA-4DE2-B646-8E66CD999D35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1BB521C-48EA-4DE2-B646-8E66CD999D35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CC72-F5B1-4650-BC55-B9F5CB154A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BB521C-48EA-4DE2-B646-8E66CD999D35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36CC72-F5B1-4650-BC55-B9F5CB154AC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BB521C-48EA-4DE2-B646-8E66CD999D35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336CC72-F5B1-4650-BC55-B9F5CB154A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חשבון דיפרנציאלי לתלמידי כלכלה וניהול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he-IL" dirty="0"/>
              <a:t>שיעור 5</a:t>
            </a:r>
          </a:p>
          <a:p>
            <a:r>
              <a:rPr lang="he-IL" dirty="0"/>
              <a:t>רועי מימרן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0198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©כל הזכויות שמורות לאוניברסיטה הפתוחה ולמחבר.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750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he-IL" u="sng" dirty="0"/>
                  <a:t>דרך ב'</a:t>
                </a:r>
                <a:r>
                  <a:rPr lang="he-IL" dirty="0"/>
                  <a:t>: באמצעות הכלל של מנת שתי פונקציות. הפעם נרשום: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</a:rPr>
                      <m:t>,   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6</m:t>
                    </m:r>
                  </m:oMath>
                </a14:m>
                <a:endParaRPr lang="he-IL" dirty="0"/>
              </a:p>
              <a:p>
                <a:pPr algn="r" rtl="1"/>
                <a:r>
                  <a:rPr lang="he-IL" dirty="0"/>
                  <a:t>נכין לנו את הנגזרות: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</a:rPr>
                      <m:t>,   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4</m:t>
                    </m:r>
                  </m:oMath>
                </a14:m>
                <a:endParaRPr lang="he-IL" dirty="0"/>
              </a:p>
              <a:p>
                <a:pPr algn="r" rtl="1"/>
                <a:r>
                  <a:rPr lang="he-IL" dirty="0"/>
                  <a:t>ואז נפעיל את הכלל של גזירת מנת פונקציות:</a:t>
                </a:r>
              </a:p>
              <a:p>
                <a:pPr algn="l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𝑔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𝑔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𝑔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pPr algn="r" rtl="1"/>
                <a:r>
                  <a:rPr lang="he-IL" dirty="0"/>
                  <a:t>כמובן התוצאה זהה לדרך הראשונה.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/>
              <a:t>המשך דוגמא – גזירת פונקציה מורכבת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68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מציין מיקום תוכן 1">
                <a:extLst>
                  <a:ext uri="{FF2B5EF4-FFF2-40B4-BE49-F238E27FC236}">
                    <a16:creationId xmlns:a16="http://schemas.microsoft.com/office/drawing/2014/main" id="{0F9D74AE-2A97-4DB8-B7E2-8BA76AB00B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he-IL" dirty="0"/>
                  <a:t>גזרו את הפונקציות הבאות:</a:t>
                </a:r>
              </a:p>
              <a:p>
                <a:pPr algn="r" rt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baseline="-2500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  <a:p>
                <a:pPr algn="r" rt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dirty="0"/>
              </a:p>
              <a:p>
                <a:pPr algn="r" rt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b="0" dirty="0"/>
              </a:p>
              <a:p>
                <a:pPr algn="r" rt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מציין מיקום תוכן 1">
                <a:extLst>
                  <a:ext uri="{FF2B5EF4-FFF2-40B4-BE49-F238E27FC236}">
                    <a16:creationId xmlns:a16="http://schemas.microsoft.com/office/drawing/2014/main" id="{0F9D74AE-2A97-4DB8-B7E2-8BA76AB00B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כותרת 2">
            <a:extLst>
              <a:ext uri="{FF2B5EF4-FFF2-40B4-BE49-F238E27FC236}">
                <a16:creationId xmlns:a16="http://schemas.microsoft.com/office/drawing/2014/main" id="{966E3703-E510-45F8-B592-98B13687D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תרגילים בגזירה – פונקציה מורכבת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076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המטרה שלנו: להשתמש בנגזרת בתור כלי ללמוד על פונקציות ועל ההתנהגות שלהן. </a:t>
            </a:r>
          </a:p>
          <a:p>
            <a:pPr algn="r" rtl="1"/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הגדרה: הפונקציה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he-IL" b="1" dirty="0">
                <a:latin typeface="Cambria Math" panose="02040503050406030204" pitchFamily="18" charset="0"/>
                <a:ea typeface="Cambria Math" panose="02040503050406030204" pitchFamily="18" charset="0"/>
              </a:rPr>
              <a:t>עולה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 (או מונוטונית עולה), אם לכל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&lt; x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 מתקיים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f(x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) ≤ f(x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 . הפונקציה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he-IL" b="1" dirty="0">
                <a:latin typeface="Cambria Math" panose="02040503050406030204" pitchFamily="18" charset="0"/>
                <a:ea typeface="Cambria Math" panose="02040503050406030204" pitchFamily="18" charset="0"/>
              </a:rPr>
              <a:t>יורדת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 (או מונוטונית יורדת), אם לכל     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&lt; x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 מתקיים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f(x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) ≥ f(x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</a:p>
          <a:p>
            <a:pPr algn="r" rtl="1"/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הגדרה: הפונקציה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 עולה בתחום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(a, b)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,אם לכל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a &lt; x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&lt; x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&lt; b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 מתקיים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f(x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) ≤ f(x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 . הפונקציה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 יורדת בתחום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(a, b)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, אם לכל  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a &lt; x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&lt; x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&lt; b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 מתקיים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f(x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) ≥ f(x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r" rtl="1"/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הפונקציה נקראת עולה/יורדת </a:t>
            </a:r>
            <a:r>
              <a:rPr lang="he-IL" b="1" dirty="0">
                <a:latin typeface="Cambria Math" panose="02040503050406030204" pitchFamily="18" charset="0"/>
                <a:ea typeface="Cambria Math" panose="02040503050406030204" pitchFamily="18" charset="0"/>
              </a:rPr>
              <a:t>ממש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, אם אי השויון מתקיים באופן חד (&gt; או &lt; בהתאמה).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r" rtl="1"/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כמובן, אנחנו רוצים לדעת אם פונקציה היא מונוטונית עולה או יורדת. למשל, מקרו-כלכלן ירצה לדעת אם המשק יצמח או ייכנס למיתון אם יורידו את הריבית. מנהל חברה ירצה לדעת אם הרווחים יעלו או ירדו כשהוא יעלה מחירים.</a:t>
            </a:r>
          </a:p>
          <a:p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he-IL" dirty="0"/>
              <a:t>פונקציות מונוטוניות – עמ' 43 בספר</a:t>
            </a:r>
            <a:br>
              <a:rPr lang="en-US" dirty="0"/>
            </a:br>
            <a:r>
              <a:rPr lang="he-IL" sz="3600" dirty="0"/>
              <a:t>(או: פונקציות עולות ויורדות)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46A5-7206-4D82-A471-12D17235C72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8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דוגמאות - גרפים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1387300" y="2131363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r" rtl="1"/>
            <a:r>
              <a:rPr lang="he-IL" dirty="0"/>
              <a:t>פונקציה לינארית היא תמיד מונוטונית לאורך כל הישר – עולה או יורדת לפי _____________________.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3526954" y="343816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46A5-7206-4D82-A471-12D17235C72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22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דוגמאות - גרפים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1387300" y="2131363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r" rtl="1"/>
            <a:r>
              <a:rPr lang="he-IL" dirty="0"/>
              <a:t>פונקציה לינארית היא תמיד מונוטונית לאורך כל הישר – עולה או יורדת לפי השיפוע של הישר (</a:t>
            </a:r>
            <a:r>
              <a:rPr lang="en-US" dirty="0"/>
              <a:t>a&gt;0</a:t>
            </a:r>
            <a:r>
              <a:rPr lang="he-IL" dirty="0"/>
              <a:t> – עולה ממש, </a:t>
            </a:r>
            <a:r>
              <a:rPr lang="en-US" dirty="0"/>
              <a:t>a&lt;0</a:t>
            </a:r>
            <a:r>
              <a:rPr lang="he-IL" dirty="0"/>
              <a:t> – יורדת ממש).</a:t>
            </a:r>
            <a:endParaRPr lang="en-US" dirty="0"/>
          </a:p>
          <a:p>
            <a:pPr algn="r" rtl="1"/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3526954" y="343816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46A5-7206-4D82-A471-12D17235C72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65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הפרבולה (פונקציה ריבועית) היא מונוטונית עולה מצד אחד של הקודקוד, ויורדת מצד שני שלו.</a:t>
            </a:r>
          </a:p>
          <a:p>
            <a:endParaRPr lang="he-IL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דוגמאות - גרפים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1278355"/>
              </p:ext>
            </p:extLst>
          </p:nvPr>
        </p:nvGraphicFramePr>
        <p:xfrm>
          <a:off x="3276600" y="2743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46A5-7206-4D82-A471-12D17235C72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79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יש מקרים יותר מורכבים...</a:t>
            </a:r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דוגמאות - גרפים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820012"/>
              </p:ext>
            </p:extLst>
          </p:nvPr>
        </p:nvGraphicFramePr>
        <p:xfrm>
          <a:off x="2514600" y="2438400"/>
          <a:ext cx="5116945" cy="3805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46A5-7206-4D82-A471-12D17235C72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46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algn="r" rtl="1"/>
                <a:r>
                  <a:rPr lang="he-IL" dirty="0"/>
                  <a:t>נניח </a:t>
                </a:r>
                <a:r>
                  <a:rPr lang="en-US" dirty="0"/>
                  <a:t>f</a:t>
                </a:r>
                <a:r>
                  <a:rPr lang="he-IL" dirty="0"/>
                  <a:t> מונוטונית עולה ממש, ניקח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h</m:t>
                    </m:r>
                    <m:r>
                      <a:rPr lang="en-US" i="1" dirty="0" smtClean="0">
                        <a:latin typeface="Cambria Math"/>
                      </a:rPr>
                      <m:t>&gt;</m:t>
                    </m:r>
                    <m:r>
                      <a:rPr lang="en-US" i="1" dirty="0" smtClean="0">
                        <a:latin typeface="Cambria Math"/>
                      </a:rPr>
                      <m:t>0</m:t>
                    </m:r>
                  </m:oMath>
                </a14:m>
                <a:r>
                  <a:rPr lang="he-IL" dirty="0"/>
                  <a:t>.</a:t>
                </a:r>
              </a:p>
              <a:p>
                <a:pPr algn="r" rtl="1"/>
                <a:r>
                  <a:rPr lang="he-IL" dirty="0"/>
                  <a:t>נקבל איפוא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err="1">
                        <a:latin typeface="Cambria Math"/>
                      </a:rPr>
                      <m:t>𝑥</m:t>
                    </m:r>
                    <m:r>
                      <a:rPr lang="en-US" i="1" dirty="0" err="1">
                        <a:latin typeface="Cambria Math"/>
                      </a:rPr>
                      <m:t>+</m:t>
                    </m:r>
                    <m:r>
                      <a:rPr lang="en-US" i="1" dirty="0" err="1">
                        <a:latin typeface="Cambria Math"/>
                      </a:rPr>
                      <m:t>h</m:t>
                    </m:r>
                    <m:r>
                      <a:rPr lang="en-US" i="1" dirty="0">
                        <a:latin typeface="Cambria Math"/>
                      </a:rPr>
                      <m:t>)&gt; </m:t>
                    </m:r>
                    <m:r>
                      <a:rPr lang="en-US" i="1" dirty="0">
                        <a:latin typeface="Cambria Math"/>
                      </a:rPr>
                      <m:t>𝑓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r>
                  <a:rPr lang="he-IL" dirty="0"/>
                  <a:t>, ולכן הביטוי: </a:t>
                </a:r>
              </a:p>
              <a:p>
                <a:pPr marL="0" indent="0" algn="r" rtl="1">
                  <a:buNone/>
                </a:pPr>
                <a:r>
                  <a:rPr lang="he-IL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h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den>
                    </m:f>
                  </m:oMath>
                </a14:m>
                <a:r>
                  <a:rPr lang="he-IL" dirty="0"/>
                  <a:t> 	</a:t>
                </a:r>
                <a:r>
                  <a:rPr lang="en-US" dirty="0"/>
                  <a:t>-</a:t>
                </a:r>
                <a:r>
                  <a:rPr lang="he-IL" dirty="0"/>
                  <a:t>   הוא מנה של שני מספרים חיוביים ולכן חיובי.</a:t>
                </a:r>
              </a:p>
              <a:p>
                <a:pPr marL="0" indent="0" algn="r" rtl="1">
                  <a:buNone/>
                </a:pPr>
                <a:endParaRPr lang="he-IL" dirty="0"/>
              </a:p>
              <a:p>
                <a:pPr marL="0" indent="0" algn="r" rtl="1">
                  <a:buNone/>
                </a:pPr>
                <a:r>
                  <a:rPr lang="he-IL" dirty="0"/>
                  <a:t>לעומת זאת, אם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h</m:t>
                    </m:r>
                    <m:r>
                      <a:rPr lang="en-US" i="1" dirty="0" smtClean="0">
                        <a:latin typeface="Cambria Math"/>
                      </a:rPr>
                      <m:t>&lt;</m:t>
                    </m:r>
                    <m:r>
                      <a:rPr lang="en-US" i="1" dirty="0" smtClean="0">
                        <a:latin typeface="Cambria Math"/>
                      </a:rPr>
                      <m:t>0</m:t>
                    </m:r>
                  </m:oMath>
                </a14:m>
                <a:r>
                  <a:rPr lang="he-IL" dirty="0"/>
                  <a:t>, נקבל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err="1">
                        <a:latin typeface="Cambria Math"/>
                      </a:rPr>
                      <m:t>𝑥</m:t>
                    </m:r>
                    <m:r>
                      <a:rPr lang="en-US" i="1" dirty="0" err="1">
                        <a:latin typeface="Cambria Math"/>
                      </a:rPr>
                      <m:t>+</m:t>
                    </m:r>
                    <m:r>
                      <a:rPr lang="en-US" i="1" dirty="0" err="1">
                        <a:latin typeface="Cambria Math"/>
                      </a:rPr>
                      <m:t>h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>
                        <a:latin typeface="Cambria Math"/>
                      </a:rPr>
                      <m:t>&lt;</m:t>
                    </m:r>
                    <m:r>
                      <a:rPr lang="en-US" i="1" dirty="0">
                        <a:latin typeface="Cambria Math"/>
                      </a:rPr>
                      <m:t>𝑓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r>
                  <a:rPr lang="he-IL" dirty="0"/>
                  <a:t> ולכן הביטוי:</a:t>
                </a:r>
              </a:p>
              <a:p>
                <a:pPr marL="0" indent="0" algn="r" rtl="1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</a:rPr>
                              <m:t>h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/>
                          </a:rPr>
                          <m:t>h</m:t>
                        </m:r>
                      </m:den>
                    </m:f>
                  </m:oMath>
                </a14:m>
                <a:r>
                  <a:rPr lang="he-IL" dirty="0"/>
                  <a:t>    הוא מנה של שני מספרים שליליים ולכן הוא חיובי.</a:t>
                </a:r>
              </a:p>
              <a:p>
                <a:pPr marL="0" indent="0" algn="r" rtl="1">
                  <a:buNone/>
                </a:pPr>
                <a:endParaRPr lang="he-IL" dirty="0"/>
              </a:p>
              <a:p>
                <a:pPr marL="0" indent="0" algn="r" rtl="1">
                  <a:buNone/>
                </a:pPr>
                <a:r>
                  <a:rPr lang="he-IL" dirty="0"/>
                  <a:t>גבול של ביטוי חיובי (כאשר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h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he-IL" dirty="0"/>
                  <a:t>) חייב להיות חיובי או 0.</a:t>
                </a:r>
                <a:endParaRPr lang="en-US" dirty="0"/>
              </a:p>
              <a:p>
                <a:pPr marL="0" indent="0" algn="r" rtl="1">
                  <a:buNone/>
                </a:pPr>
                <a:r>
                  <a:rPr lang="he-IL" dirty="0"/>
                  <a:t>=&gt; מסקנה: אם </a:t>
                </a:r>
                <a:r>
                  <a:rPr lang="en-US" dirty="0"/>
                  <a:t>f</a:t>
                </a:r>
                <a:r>
                  <a:rPr lang="he-IL" dirty="0"/>
                  <a:t> עולה ממש, הנגזרת </a:t>
                </a:r>
                <a:r>
                  <a:rPr lang="en-US" dirty="0"/>
                  <a:t>f’</a:t>
                </a:r>
                <a:r>
                  <a:rPr lang="he-IL" dirty="0"/>
                  <a:t> תהיה חיובית או 0.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17"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/>
              <a:t>כיצד תתנהג נגזרת של פונקציה מונוטונית?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46A5-7206-4D82-A471-12D17235C72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1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(עמ' 46 בספר):</a:t>
            </a:r>
          </a:p>
          <a:p>
            <a:pPr algn="r" rtl="1"/>
            <a:r>
              <a:rPr lang="he-IL" dirty="0"/>
              <a:t>אם לכל נקודה בקטע (</a:t>
            </a:r>
            <a:r>
              <a:rPr lang="en-US" dirty="0"/>
              <a:t>a, b</a:t>
            </a:r>
            <a:r>
              <a:rPr lang="he-IL" dirty="0"/>
              <a:t>) </a:t>
            </a:r>
            <a:r>
              <a:rPr lang="he-IL" sz="2400" dirty="0"/>
              <a:t>(פרט אולי למספר סופי של נקודות)</a:t>
            </a:r>
            <a:r>
              <a:rPr lang="he-IL" dirty="0"/>
              <a:t> מתקיים </a:t>
            </a:r>
            <a:r>
              <a:rPr lang="en-US" dirty="0"/>
              <a:t>f’(x) &gt; 0</a:t>
            </a:r>
            <a:r>
              <a:rPr lang="he-IL" dirty="0"/>
              <a:t>, אז </a:t>
            </a:r>
            <a:r>
              <a:rPr lang="en-US" dirty="0"/>
              <a:t>f</a:t>
            </a:r>
            <a:r>
              <a:rPr lang="he-IL" dirty="0"/>
              <a:t> עולה ממש בקטע (</a:t>
            </a:r>
            <a:r>
              <a:rPr lang="en-US" dirty="0"/>
              <a:t>a, b</a:t>
            </a:r>
            <a:r>
              <a:rPr lang="he-IL" dirty="0"/>
              <a:t>).</a:t>
            </a:r>
          </a:p>
          <a:p>
            <a:pPr algn="r" rtl="1"/>
            <a:endParaRPr lang="he-IL" dirty="0"/>
          </a:p>
          <a:p>
            <a:pPr algn="r" rtl="1"/>
            <a:r>
              <a:rPr lang="he-IL" dirty="0"/>
              <a:t>אם לכל נקודה בקטע (</a:t>
            </a:r>
            <a:r>
              <a:rPr lang="en-US" dirty="0"/>
              <a:t>a, b</a:t>
            </a:r>
            <a:r>
              <a:rPr lang="he-IL" dirty="0"/>
              <a:t>) </a:t>
            </a:r>
            <a:r>
              <a:rPr lang="he-IL" sz="2400" dirty="0"/>
              <a:t>(פרט אולי למספר סופי של נקודות)</a:t>
            </a:r>
            <a:r>
              <a:rPr lang="he-IL" dirty="0"/>
              <a:t> מתקיים </a:t>
            </a:r>
            <a:r>
              <a:rPr lang="en-US" dirty="0"/>
              <a:t>f’(x) &lt; 0</a:t>
            </a:r>
            <a:r>
              <a:rPr lang="he-IL" dirty="0"/>
              <a:t>, אז </a:t>
            </a:r>
            <a:r>
              <a:rPr lang="en-US" dirty="0"/>
              <a:t>f</a:t>
            </a:r>
            <a:r>
              <a:rPr lang="he-IL" dirty="0"/>
              <a:t> יורדת ממש בקטע (</a:t>
            </a:r>
            <a:r>
              <a:rPr lang="en-US" dirty="0"/>
              <a:t>a, b</a:t>
            </a:r>
            <a:r>
              <a:rPr lang="he-IL" dirty="0"/>
              <a:t>).</a:t>
            </a:r>
          </a:p>
          <a:p>
            <a:pPr algn="r" rtl="1"/>
            <a:endParaRPr lang="he-IL" dirty="0"/>
          </a:p>
          <a:p>
            <a:pPr algn="r" rtl="1"/>
            <a:endParaRPr lang="he-IL" dirty="0"/>
          </a:p>
          <a:p>
            <a:pPr algn="r" rtl="1"/>
            <a:endParaRPr lang="he-IL" dirty="0"/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משפט – קשר בין מונוטוניות ונגזרת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46A5-7206-4D82-A471-12D17235C72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35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he-IL" dirty="0"/>
                  <a:t>נניח ש-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 = </m:t>
                    </m:r>
                    <m:r>
                      <a:rPr lang="en-US" i="1" dirty="0" smtClean="0">
                        <a:latin typeface="Cambria Math"/>
                      </a:rPr>
                      <m:t>𝑎𝑥</m:t>
                    </m:r>
                    <m:r>
                      <a:rPr lang="en-US" i="1" baseline="30000" dirty="0" smtClean="0">
                        <a:latin typeface="Cambria Math"/>
                      </a:rPr>
                      <m:t>2</m:t>
                    </m:r>
                    <m:r>
                      <a:rPr lang="en-US" i="1" dirty="0" smtClean="0">
                        <a:latin typeface="Cambria Math"/>
                      </a:rPr>
                      <m:t>+</m:t>
                    </m:r>
                    <m:r>
                      <a:rPr lang="en-US" i="1" dirty="0" smtClean="0">
                        <a:latin typeface="Cambria Math"/>
                      </a:rPr>
                      <m:t>𝑏𝑥</m:t>
                    </m:r>
                    <m:r>
                      <a:rPr lang="en-US" i="1" dirty="0" smtClean="0">
                        <a:latin typeface="Cambria Math"/>
                      </a:rPr>
                      <m:t>+</m:t>
                    </m:r>
                    <m:r>
                      <a:rPr lang="en-US" i="1" dirty="0" smtClean="0">
                        <a:latin typeface="Cambria Math"/>
                      </a:rPr>
                      <m:t>𝑐</m:t>
                    </m:r>
                    <m:r>
                      <a:rPr lang="en-US" i="1" dirty="0" smtClean="0">
                        <a:latin typeface="Cambria Math"/>
                      </a:rPr>
                      <m:t>  </m:t>
                    </m:r>
                  </m:oMath>
                </a14:m>
                <a:endParaRPr lang="en-US" dirty="0"/>
              </a:p>
              <a:p>
                <a:pPr algn="r" rtl="1"/>
                <a:r>
                  <a:rPr lang="he-IL" dirty="0"/>
                  <a:t>מתי הפונקציה עולה ומתי יורדת?</a:t>
                </a:r>
              </a:p>
              <a:p>
                <a:pPr algn="r" rtl="1"/>
                <a:r>
                  <a:rPr lang="he-IL" dirty="0"/>
                  <a:t>נחשב את הנגזרת:        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’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 =</m:t>
                    </m:r>
                    <m:r>
                      <a:rPr lang="en-US" i="1" dirty="0" smtClean="0">
                        <a:latin typeface="Cambria Math"/>
                      </a:rPr>
                      <m:t>2</m:t>
                    </m:r>
                    <m:r>
                      <a:rPr lang="en-US" i="1" dirty="0" smtClean="0">
                        <a:latin typeface="Cambria Math"/>
                      </a:rPr>
                      <m:t>𝑎𝑥</m:t>
                    </m:r>
                    <m:r>
                      <a:rPr lang="en-US" i="1" dirty="0" smtClean="0">
                        <a:latin typeface="Cambria Math"/>
                      </a:rPr>
                      <m:t>+</m:t>
                    </m:r>
                    <m:r>
                      <a:rPr lang="en-US" i="1" dirty="0" smtClean="0">
                        <a:latin typeface="Cambria Math"/>
                      </a:rPr>
                      <m:t>𝑏</m:t>
                    </m:r>
                  </m:oMath>
                </a14:m>
                <a:endParaRPr lang="en-US" dirty="0"/>
              </a:p>
              <a:p>
                <a:pPr algn="r" rtl="1"/>
                <a:r>
                  <a:rPr lang="he-IL" dirty="0"/>
                  <a:t>כלומר הפונקציה עולה בתחום שבו 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2</m:t>
                    </m:r>
                    <m:r>
                      <a:rPr lang="en-US" i="1" dirty="0" smtClean="0">
                        <a:latin typeface="Cambria Math"/>
                      </a:rPr>
                      <m:t>𝑎𝑥</m:t>
                    </m:r>
                    <m:r>
                      <a:rPr lang="en-US" i="1" dirty="0" smtClean="0">
                        <a:latin typeface="Cambria Math"/>
                      </a:rPr>
                      <m:t>+</m:t>
                    </m:r>
                    <m:r>
                      <a:rPr lang="en-US" i="1" dirty="0" smtClean="0">
                        <a:latin typeface="Cambria Math"/>
                      </a:rPr>
                      <m:t>𝑏</m:t>
                    </m:r>
                    <m:r>
                      <a:rPr lang="en-US" i="1" dirty="0" smtClean="0">
                        <a:latin typeface="Cambria Math"/>
                      </a:rPr>
                      <m:t>&gt;</m:t>
                    </m:r>
                    <m:r>
                      <a:rPr lang="en-US" i="1" dirty="0" smtClean="0">
                        <a:latin typeface="Cambria Math"/>
                      </a:rPr>
                      <m:t>0</m:t>
                    </m:r>
                  </m:oMath>
                </a14:m>
                <a:endParaRPr lang="he-IL" dirty="0"/>
              </a:p>
              <a:p>
                <a:pPr algn="r" rtl="1"/>
                <a:r>
                  <a:rPr lang="he-IL" dirty="0"/>
                  <a:t>הפונקציה יורדת בתחום שבו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2</m:t>
                    </m:r>
                    <m:r>
                      <a:rPr lang="en-US" i="1" dirty="0" smtClean="0">
                        <a:latin typeface="Cambria Math"/>
                      </a:rPr>
                      <m:t>𝑎𝑥</m:t>
                    </m:r>
                    <m:r>
                      <a:rPr lang="en-US" i="1" dirty="0" smtClean="0">
                        <a:latin typeface="Cambria Math"/>
                      </a:rPr>
                      <m:t>+</m:t>
                    </m:r>
                    <m:r>
                      <a:rPr lang="en-US" i="1" dirty="0" smtClean="0">
                        <a:latin typeface="Cambria Math"/>
                      </a:rPr>
                      <m:t>𝑏</m:t>
                    </m:r>
                    <m:r>
                      <a:rPr lang="en-US" i="1" dirty="0" smtClean="0">
                        <a:latin typeface="Cambria Math"/>
                      </a:rPr>
                      <m:t>&lt;</m:t>
                    </m:r>
                    <m:r>
                      <a:rPr lang="en-US" i="1" dirty="0" smtClean="0">
                        <a:latin typeface="Cambria Math"/>
                      </a:rPr>
                      <m:t>0</m:t>
                    </m:r>
                  </m:oMath>
                </a14:m>
                <a:endParaRPr lang="en-US" dirty="0"/>
              </a:p>
              <a:p>
                <a:pPr algn="r" rtl="1"/>
                <a:r>
                  <a:rPr lang="he-IL" dirty="0"/>
                  <a:t>מעבר בין עליה לירידה (או להיפך): כאשר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2</m:t>
                    </m:r>
                    <m:r>
                      <a:rPr lang="en-US" i="1" dirty="0" smtClean="0">
                        <a:latin typeface="Cambria Math"/>
                      </a:rPr>
                      <m:t>𝑎𝑥</m:t>
                    </m:r>
                    <m:r>
                      <a:rPr lang="en-US" i="1" dirty="0" smtClean="0">
                        <a:latin typeface="Cambria Math"/>
                      </a:rPr>
                      <m:t>+</m:t>
                    </m:r>
                    <m:r>
                      <a:rPr lang="en-US" i="1" dirty="0" smtClean="0">
                        <a:latin typeface="Cambria Math"/>
                      </a:rPr>
                      <m:t>𝑏</m:t>
                    </m:r>
                    <m:r>
                      <a:rPr lang="en-US" i="1" dirty="0" smtClean="0">
                        <a:latin typeface="Cambria Math"/>
                      </a:rPr>
                      <m:t>=</m:t>
                    </m:r>
                    <m:r>
                      <a:rPr lang="en-US" i="1" dirty="0" smtClean="0">
                        <a:latin typeface="Cambria Math"/>
                      </a:rPr>
                      <m:t>0</m:t>
                    </m:r>
                  </m:oMath>
                </a14:m>
                <a:endParaRPr lang="he-IL" dirty="0"/>
              </a:p>
              <a:p>
                <a:pPr algn="r" rtl="1"/>
                <a:r>
                  <a:rPr lang="he-IL" dirty="0"/>
                  <a:t>כלומר  בנקודה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/>
                          </a:rPr>
                          <m:t>−</m:t>
                        </m:r>
                        <m:r>
                          <a:rPr lang="en-US" i="1" dirty="0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i="1" dirty="0" smtClean="0">
                            <a:latin typeface="Cambria Math"/>
                          </a:rPr>
                          <m:t>2</m:t>
                        </m:r>
                        <m:r>
                          <a:rPr lang="en-US" i="1" dirty="0" smtClean="0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he-IL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he-IL" dirty="0"/>
                  <a:t> , בדיוק בנקודת הקודקוד.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דוגמא 1 – מונוטוניות של פונקציה ריבועית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46A5-7206-4D82-A471-12D17235C72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8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3CA98FF2-BBB7-4C29-B919-CC384A4D6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u="sng" dirty="0"/>
              <a:t>יחידות 3-4</a:t>
            </a:r>
            <a:r>
              <a:rPr lang="he-IL" dirty="0"/>
              <a:t>:</a:t>
            </a:r>
          </a:p>
          <a:p>
            <a:pPr algn="r" rtl="1"/>
            <a:r>
              <a:rPr lang="he-IL" dirty="0"/>
              <a:t>השקה, מציאת משיק</a:t>
            </a:r>
          </a:p>
          <a:p>
            <a:pPr algn="r" rtl="1"/>
            <a:r>
              <a:rPr lang="he-IL" dirty="0"/>
              <a:t>גזירת פונקציה מורכבת</a:t>
            </a:r>
          </a:p>
          <a:p>
            <a:pPr algn="r" rtl="1"/>
            <a:r>
              <a:rPr lang="he-IL" u="sng" dirty="0"/>
              <a:t>חקירת פונקציה – חלק ראשון</a:t>
            </a:r>
            <a:r>
              <a:rPr lang="he-IL" dirty="0"/>
              <a:t>:</a:t>
            </a:r>
          </a:p>
          <a:p>
            <a:pPr algn="r" rtl="1"/>
            <a:r>
              <a:rPr lang="he-IL" dirty="0"/>
              <a:t>פונקציות מונוטוניות (עולות ויורדות)</a:t>
            </a:r>
          </a:p>
          <a:p>
            <a:pPr algn="r" rtl="1"/>
            <a:r>
              <a:rPr lang="he-IL" dirty="0"/>
              <a:t>נקודות קיצון (מינימום ומקסימום)</a:t>
            </a:r>
          </a:p>
          <a:p>
            <a:pPr algn="r" rtl="1"/>
            <a:r>
              <a:rPr lang="he-IL" dirty="0"/>
              <a:t>יישום נקודות קיצון לבעיות כלכליות</a:t>
            </a:r>
          </a:p>
          <a:p>
            <a:pPr algn="r" rtl="1"/>
            <a:endParaRPr lang="en-US" dirty="0"/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8DFB5ABB-382B-4FB2-BA58-6DA2FCCF2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נושאי השיעור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5061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 algn="r" rtl="1">
                  <a:buNone/>
                </a:pPr>
                <a:r>
                  <a:rPr lang="he-IL" u="sng" dirty="0"/>
                  <a:t>תרגיל</a:t>
                </a:r>
                <a:r>
                  <a:rPr lang="he-IL" dirty="0"/>
                  <a:t>: עבור הפונקציה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 = </m:t>
                    </m:r>
                    <m:r>
                      <a:rPr lang="en-US" i="1" dirty="0" smtClean="0">
                        <a:latin typeface="Cambria Math"/>
                      </a:rPr>
                      <m:t>12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baseline="30000" dirty="0" smtClean="0">
                        <a:latin typeface="Cambria Math"/>
                      </a:rPr>
                      <m:t>5</m:t>
                    </m:r>
                    <m:r>
                      <a:rPr lang="en-US" i="1" dirty="0" smtClean="0">
                        <a:latin typeface="Cambria Math"/>
                      </a:rPr>
                      <m:t>−</m:t>
                    </m:r>
                    <m:r>
                      <a:rPr lang="en-US" i="1" dirty="0" smtClean="0">
                        <a:latin typeface="Cambria Math"/>
                      </a:rPr>
                      <m:t>15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baseline="30000" dirty="0" smtClean="0">
                        <a:latin typeface="Cambria Math"/>
                      </a:rPr>
                      <m:t>4</m:t>
                    </m:r>
                    <m:r>
                      <a:rPr lang="en-US" i="1" dirty="0" smtClean="0">
                        <a:latin typeface="Cambria Math"/>
                      </a:rPr>
                      <m:t>−</m:t>
                    </m:r>
                    <m:r>
                      <a:rPr lang="en-US" i="1" dirty="0" smtClean="0">
                        <a:latin typeface="Cambria Math"/>
                      </a:rPr>
                      <m:t>40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baseline="30000" dirty="0" smtClean="0">
                        <a:latin typeface="Cambria Math"/>
                      </a:rPr>
                      <m:t>3</m:t>
                    </m:r>
                    <m:r>
                      <a:rPr lang="en-US" i="1" dirty="0" smtClean="0">
                        <a:latin typeface="Cambria Math"/>
                      </a:rPr>
                      <m:t>+</m:t>
                    </m:r>
                    <m:r>
                      <a:rPr lang="en-US" i="1" dirty="0" smtClean="0">
                        <a:latin typeface="Cambria Math"/>
                      </a:rPr>
                      <m:t>4</m:t>
                    </m:r>
                  </m:oMath>
                </a14:m>
                <a:endParaRPr lang="en-US" dirty="0"/>
              </a:p>
              <a:p>
                <a:pPr marL="109728" indent="0" algn="r" rtl="1">
                  <a:buNone/>
                </a:pPr>
                <a:r>
                  <a:rPr lang="he-IL" dirty="0"/>
                  <a:t>מצאו תחומי מונוטוניות, סמנו אותם בצורה נוחה על ציר </a:t>
                </a:r>
                <a:r>
                  <a:rPr lang="en-US" dirty="0"/>
                  <a:t>x</a:t>
                </a:r>
                <a:r>
                  <a:rPr lang="he-IL" dirty="0"/>
                  <a:t>.</a:t>
                </a:r>
              </a:p>
              <a:p>
                <a:pPr marL="109728" indent="0" algn="r" rtl="1">
                  <a:buNone/>
                </a:pPr>
                <a:r>
                  <a:rPr lang="he-IL" u="sng" dirty="0"/>
                  <a:t>פתרון</a:t>
                </a:r>
                <a:r>
                  <a:rPr lang="he-IL" dirty="0"/>
                  <a:t>: נגזור את הפונקציה</a:t>
                </a:r>
              </a:p>
              <a:p>
                <a:pPr marL="109728" indent="0" algn="l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𝑓</m:t>
                      </m:r>
                      <m:r>
                        <a:rPr lang="en-US" i="1" dirty="0" smtClean="0">
                          <a:latin typeface="Cambria Math"/>
                        </a:rPr>
                        <m:t>’</m:t>
                      </m:r>
                      <m:r>
                        <a:rPr lang="en-US" i="1" dirty="0" smtClean="0">
                          <a:latin typeface="Cambria Math"/>
                        </a:rPr>
                        <m:t>(</m:t>
                      </m:r>
                      <m:r>
                        <a:rPr lang="en-US" i="1" dirty="0" smtClean="0">
                          <a:latin typeface="Cambria Math"/>
                        </a:rPr>
                        <m:t>𝑥</m:t>
                      </m:r>
                      <m:r>
                        <a:rPr lang="en-US" i="1" dirty="0" smtClean="0">
                          <a:latin typeface="Cambria Math"/>
                        </a:rPr>
                        <m:t>)=</m:t>
                      </m:r>
                      <m:r>
                        <a:rPr lang="en-US" i="1" dirty="0" smtClean="0">
                          <a:latin typeface="Cambria Math"/>
                        </a:rPr>
                        <m:t>60</m:t>
                      </m:r>
                      <m:r>
                        <a:rPr lang="en-US" i="1" dirty="0" smtClean="0">
                          <a:latin typeface="Cambria Math"/>
                        </a:rPr>
                        <m:t>𝑥</m:t>
                      </m:r>
                      <m:r>
                        <a:rPr lang="en-US" i="1" baseline="30000" dirty="0" smtClean="0">
                          <a:latin typeface="Cambria Math"/>
                        </a:rPr>
                        <m:t>4</m:t>
                      </m:r>
                      <m:r>
                        <a:rPr lang="en-US" i="1" dirty="0" smtClean="0">
                          <a:latin typeface="Cambria Math"/>
                        </a:rPr>
                        <m:t>−</m:t>
                      </m:r>
                      <m:r>
                        <a:rPr lang="en-US" i="1" dirty="0" smtClean="0">
                          <a:latin typeface="Cambria Math"/>
                        </a:rPr>
                        <m:t>60</m:t>
                      </m:r>
                      <m:r>
                        <a:rPr lang="en-US" i="1" dirty="0" smtClean="0">
                          <a:latin typeface="Cambria Math"/>
                        </a:rPr>
                        <m:t>𝑥</m:t>
                      </m:r>
                      <m:r>
                        <a:rPr lang="en-US" i="1" baseline="30000" dirty="0" smtClean="0">
                          <a:latin typeface="Cambria Math"/>
                        </a:rPr>
                        <m:t>3</m:t>
                      </m:r>
                      <m:r>
                        <a:rPr lang="en-US" i="1" dirty="0" smtClean="0">
                          <a:latin typeface="Cambria Math"/>
                        </a:rPr>
                        <m:t>−</m:t>
                      </m:r>
                      <m:r>
                        <a:rPr lang="en-US" i="1" dirty="0" smtClean="0">
                          <a:latin typeface="Cambria Math"/>
                        </a:rPr>
                        <m:t>120</m:t>
                      </m:r>
                      <m:r>
                        <a:rPr lang="en-US" i="1" dirty="0" smtClean="0">
                          <a:latin typeface="Cambria Math"/>
                        </a:rPr>
                        <m:t>𝑥</m:t>
                      </m:r>
                      <m:r>
                        <a:rPr lang="en-US" i="1" baseline="30000" dirty="0" smtClean="0">
                          <a:latin typeface="Cambria Math"/>
                        </a:rPr>
                        <m:t>2</m:t>
                      </m:r>
                      <m:r>
                        <a:rPr lang="en-US" i="1" dirty="0" smtClean="0">
                          <a:latin typeface="Cambria Math"/>
                        </a:rPr>
                        <m:t>=</m:t>
                      </m:r>
                      <m:r>
                        <a:rPr lang="en-US" i="1" dirty="0" smtClean="0">
                          <a:latin typeface="Cambria Math"/>
                        </a:rPr>
                        <m:t>60</m:t>
                      </m:r>
                      <m:r>
                        <a:rPr lang="en-US" i="1" dirty="0" smtClean="0">
                          <a:latin typeface="Cambria Math"/>
                        </a:rPr>
                        <m:t>𝑥</m:t>
                      </m:r>
                      <m:r>
                        <a:rPr lang="en-US" i="1" baseline="30000" dirty="0" smtClean="0">
                          <a:latin typeface="Cambria Math"/>
                        </a:rPr>
                        <m:t>2</m:t>
                      </m:r>
                      <m:r>
                        <a:rPr lang="en-US" i="1" dirty="0" smtClean="0">
                          <a:latin typeface="Cambria Math"/>
                        </a:rPr>
                        <m:t>(</m:t>
                      </m:r>
                      <m:r>
                        <a:rPr lang="en-US" i="1" dirty="0" smtClean="0">
                          <a:latin typeface="Cambria Math"/>
                        </a:rPr>
                        <m:t>𝑥</m:t>
                      </m:r>
                      <m:r>
                        <a:rPr lang="en-US" i="1" baseline="30000" dirty="0" smtClean="0">
                          <a:latin typeface="Cambria Math"/>
                        </a:rPr>
                        <m:t>2</m:t>
                      </m:r>
                      <m:r>
                        <a:rPr lang="en-US" i="1" dirty="0" smtClean="0">
                          <a:latin typeface="Cambria Math"/>
                        </a:rPr>
                        <m:t>−</m:t>
                      </m:r>
                      <m:r>
                        <a:rPr lang="en-US" i="1" dirty="0" smtClean="0">
                          <a:latin typeface="Cambria Math"/>
                        </a:rPr>
                        <m:t>𝑥</m:t>
                      </m:r>
                      <m:r>
                        <a:rPr lang="en-US" i="1" dirty="0" smtClean="0">
                          <a:latin typeface="Cambria Math"/>
                        </a:rPr>
                        <m:t>−</m:t>
                      </m:r>
                      <m:r>
                        <a:rPr lang="en-US" i="1" dirty="0" smtClean="0">
                          <a:latin typeface="Cambria Math"/>
                        </a:rPr>
                        <m:t>2</m:t>
                      </m:r>
                      <m:r>
                        <a:rPr lang="en-US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109728" indent="0" algn="r" rtl="1">
                  <a:buNone/>
                </a:pPr>
                <a:r>
                  <a:rPr lang="he-IL" dirty="0"/>
                  <a:t>זוהי פונקציה קשה לניתוח ולמציאה ישירה של תחומי נגזרת חיובית או שלילית. נסמן איפוא את הנקודות בהן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’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)=</m:t>
                    </m:r>
                    <m:r>
                      <a:rPr lang="en-US" i="1" dirty="0" smtClean="0">
                        <a:latin typeface="Cambria Math"/>
                      </a:rPr>
                      <m:t>0</m:t>
                    </m:r>
                    <m:r>
                      <a:rPr lang="he-IL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he-IL" dirty="0"/>
                  <a:t> ונבדוק מה קורה לנגזרת ביניהן.</a:t>
                </a:r>
              </a:p>
              <a:p>
                <a:pPr marL="109728" indent="0" algn="r" rtl="1">
                  <a:buNone/>
                </a:pPr>
                <a:r>
                  <a:rPr lang="he-IL" dirty="0"/>
                  <a:t>קל לראות שהנגזרת מתאפסת כאשר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=</m:t>
                    </m:r>
                    <m:r>
                      <a:rPr lang="en-US" i="1" dirty="0" smtClean="0">
                        <a:latin typeface="Cambria Math"/>
                      </a:rPr>
                      <m:t>0</m:t>
                    </m:r>
                  </m:oMath>
                </a14:m>
                <a:r>
                  <a:rPr lang="he-IL" dirty="0"/>
                  <a:t> וגם בנקודות</a:t>
                </a:r>
              </a:p>
              <a:p>
                <a:pPr marL="109728" indent="0" algn="r" rtl="1">
                  <a:buNone/>
                </a:pPr>
                <a:r>
                  <a:rPr lang="he-IL" dirty="0"/>
                  <a:t>שפותרות את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baseline="30000" dirty="0" smtClean="0">
                        <a:latin typeface="Cambria Math"/>
                      </a:rPr>
                      <m:t>2</m:t>
                    </m:r>
                    <m:r>
                      <a:rPr lang="en-US" i="1" dirty="0" smtClean="0">
                        <a:latin typeface="Cambria Math"/>
                      </a:rPr>
                      <m:t>−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−</m:t>
                    </m:r>
                    <m:r>
                      <a:rPr lang="en-US" i="1" dirty="0" smtClean="0">
                        <a:latin typeface="Cambria Math"/>
                      </a:rPr>
                      <m:t>2</m:t>
                    </m:r>
                    <m:r>
                      <a:rPr lang="he-IL" i="1" dirty="0" smtClean="0">
                        <a:latin typeface="Cambria Math"/>
                      </a:rPr>
                      <m:t>=</m:t>
                    </m:r>
                    <m:r>
                      <a:rPr lang="he-IL" i="1" dirty="0" smtClean="0">
                        <a:latin typeface="Cambria Math"/>
                      </a:rPr>
                      <m:t>0</m:t>
                    </m:r>
                  </m:oMath>
                </a14:m>
                <a:r>
                  <a:rPr lang="he-IL" dirty="0"/>
                  <a:t> שהן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=−</m:t>
                    </m:r>
                    <m:r>
                      <a:rPr lang="en-US" i="1" dirty="0" smtClean="0">
                        <a:latin typeface="Cambria Math"/>
                      </a:rPr>
                      <m:t>1</m:t>
                    </m:r>
                    <m:r>
                      <a:rPr lang="en-US" i="1" dirty="0" smtClean="0">
                        <a:latin typeface="Cambria Math"/>
                      </a:rPr>
                      <m:t>, 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=</m:t>
                    </m:r>
                    <m:r>
                      <a:rPr lang="en-US" i="1" dirty="0" smtClean="0">
                        <a:latin typeface="Cambria Math"/>
                      </a:rPr>
                      <m:t>2</m:t>
                    </m:r>
                  </m:oMath>
                </a14:m>
                <a:r>
                  <a:rPr lang="he-IL" dirty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887" r="-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/>
              <a:t>דוגמא יותר מורכבת – פרישת ממצאים / נקודות בוחן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46A5-7206-4D82-A471-12D17235C72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7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/>
              <a:t>פרישת ממצאים / נקודות בוחן 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1295400" y="1981200"/>
            <a:ext cx="6400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2514600" y="2057400"/>
            <a:ext cx="76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038600" y="20574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5638800" y="2057400"/>
            <a:ext cx="76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86000" y="2602267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62400" y="2613935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24500" y="261393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95400" y="1611868"/>
            <a:ext cx="1162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dirty="0"/>
              <a:t>f</a:t>
            </a:r>
            <a:r>
              <a:rPr lang="he-IL" dirty="0"/>
              <a:t> עולה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943600" y="1614238"/>
            <a:ext cx="760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en-US" dirty="0"/>
              <a:t>f</a:t>
            </a:r>
            <a:r>
              <a:rPr lang="he-IL" dirty="0"/>
              <a:t> עולה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692235" y="1614238"/>
            <a:ext cx="1257300" cy="371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dirty="0"/>
              <a:t>f</a:t>
            </a:r>
            <a:r>
              <a:rPr lang="he-IL" dirty="0"/>
              <a:t> יורדת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267200" y="1614238"/>
            <a:ext cx="1257300" cy="371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dirty="0"/>
              <a:t>f</a:t>
            </a:r>
            <a:r>
              <a:rPr lang="he-IL" dirty="0"/>
              <a:t> יורדת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0" y="2590800"/>
            <a:ext cx="1143000" cy="380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f’&gt;0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95400" y="2590799"/>
            <a:ext cx="1143000" cy="380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f’&gt;0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84895" y="2590799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f’&lt;0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648200" y="2569419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f’&lt;0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001000" y="198357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95400" y="3429000"/>
            <a:ext cx="6553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בכל אחד מהתחומים, בוחרים נקודה בתוך התחום, לדוגמא </a:t>
            </a:r>
            <a:r>
              <a:rPr lang="en-US" dirty="0"/>
              <a:t>-2, 1, 3 </a:t>
            </a:r>
            <a:endParaRPr lang="he-IL" dirty="0"/>
          </a:p>
          <a:p>
            <a:pPr algn="r" rtl="1"/>
            <a:r>
              <a:rPr lang="he-IL" dirty="0"/>
              <a:t>ומציבים בפונקציה הנגזרת כדי לבדוק אם הנגזרת (=השיפוע) חיוביים או שליליים בתחום. מכאן מסיקים לגבי עליה או ירידה.</a:t>
            </a:r>
          </a:p>
          <a:p>
            <a:pPr algn="r" rtl="1"/>
            <a:endParaRPr lang="he-IL" dirty="0"/>
          </a:p>
          <a:p>
            <a:pPr algn="r" rtl="1"/>
            <a:r>
              <a:rPr lang="he-IL" u="sng" dirty="0"/>
              <a:t>מסקנה</a:t>
            </a:r>
            <a:r>
              <a:rPr lang="he-IL" dirty="0"/>
              <a:t>: </a:t>
            </a:r>
            <a:r>
              <a:rPr lang="en-US" dirty="0"/>
              <a:t>f</a:t>
            </a:r>
            <a:r>
              <a:rPr lang="he-IL" dirty="0"/>
              <a:t> עולה כאשר </a:t>
            </a:r>
            <a:r>
              <a:rPr lang="en-US" dirty="0"/>
              <a:t>x&lt;-1</a:t>
            </a:r>
            <a:r>
              <a:rPr lang="he-IL" dirty="0"/>
              <a:t> וכאשר </a:t>
            </a:r>
            <a:r>
              <a:rPr lang="en-US" dirty="0"/>
              <a:t>x&gt;2</a:t>
            </a:r>
            <a:r>
              <a:rPr lang="he-IL" dirty="0"/>
              <a:t>.</a:t>
            </a:r>
          </a:p>
          <a:p>
            <a:pPr algn="r" rtl="1"/>
            <a:r>
              <a:rPr lang="en-US" dirty="0"/>
              <a:t>f</a:t>
            </a:r>
            <a:r>
              <a:rPr lang="he-IL" dirty="0"/>
              <a:t> יורדת כאשר </a:t>
            </a:r>
            <a:r>
              <a:rPr lang="en-US" dirty="0"/>
              <a:t>-1&lt;x&lt;2</a:t>
            </a:r>
            <a:r>
              <a:rPr lang="he-IL" dirty="0"/>
              <a:t> .</a:t>
            </a:r>
          </a:p>
          <a:p>
            <a:pPr algn="r" rt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46A5-7206-4D82-A471-12D17235C72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62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u="sng" dirty="0"/>
              <a:t>הגדרה</a:t>
            </a:r>
            <a:r>
              <a:rPr lang="he-IL" dirty="0"/>
              <a:t>:</a:t>
            </a:r>
            <a:r>
              <a:rPr lang="en-US" dirty="0"/>
              <a:t> </a:t>
            </a:r>
            <a:r>
              <a:rPr lang="he-IL"/>
              <a:t>(סעיף </a:t>
            </a:r>
            <a:r>
              <a:rPr lang="he-IL" dirty="0"/>
              <a:t>214 עמ</a:t>
            </a:r>
            <a:r>
              <a:rPr lang="he-IL"/>
              <a:t>' 79)</a:t>
            </a:r>
            <a:endParaRPr lang="he-IL" dirty="0"/>
          </a:p>
          <a:p>
            <a:pPr algn="r" rtl="1"/>
            <a:r>
              <a:rPr lang="he-IL" dirty="0"/>
              <a:t>הנקודה </a:t>
            </a:r>
            <a:r>
              <a:rPr lang="en-US" dirty="0"/>
              <a:t>x</a:t>
            </a:r>
            <a:r>
              <a:rPr lang="he-IL" dirty="0"/>
              <a:t> היא נקודה של </a:t>
            </a:r>
            <a:r>
              <a:rPr lang="he-IL" b="1" dirty="0"/>
              <a:t>מקסימום מקומי</a:t>
            </a:r>
            <a:r>
              <a:rPr lang="he-IL" dirty="0"/>
              <a:t> של הפונקציה </a:t>
            </a:r>
            <a:r>
              <a:rPr lang="en-US" dirty="0"/>
              <a:t>f</a:t>
            </a:r>
            <a:r>
              <a:rPr lang="he-IL" dirty="0"/>
              <a:t>, אם קיימת לה סביבה בתחום ההגדרה של </a:t>
            </a:r>
            <a:r>
              <a:rPr lang="en-US" dirty="0"/>
              <a:t>f</a:t>
            </a:r>
            <a:r>
              <a:rPr lang="he-IL" dirty="0"/>
              <a:t>, כך שלכל נקודה </a:t>
            </a:r>
            <a:r>
              <a:rPr lang="en-US" dirty="0"/>
              <a:t>x</a:t>
            </a:r>
            <a:r>
              <a:rPr lang="en-US" baseline="-25000" dirty="0"/>
              <a:t>0</a:t>
            </a:r>
            <a:r>
              <a:rPr lang="he-IL" dirty="0"/>
              <a:t> בסביבה מתקיים </a:t>
            </a:r>
            <a:r>
              <a:rPr lang="en-US" dirty="0"/>
              <a:t>f(x)≧f(x</a:t>
            </a:r>
            <a:r>
              <a:rPr lang="en-US" baseline="-25000" dirty="0"/>
              <a:t>0</a:t>
            </a:r>
            <a:r>
              <a:rPr lang="en-US" dirty="0"/>
              <a:t>)</a:t>
            </a:r>
            <a:r>
              <a:rPr lang="he-IL" dirty="0"/>
              <a:t>.</a:t>
            </a:r>
          </a:p>
          <a:p>
            <a:pPr algn="r" rtl="1"/>
            <a:r>
              <a:rPr lang="he-IL" dirty="0"/>
              <a:t>המשמעות: </a:t>
            </a:r>
            <a:r>
              <a:rPr lang="en-US" dirty="0"/>
              <a:t>f(x)</a:t>
            </a:r>
            <a:r>
              <a:rPr lang="he-IL" dirty="0"/>
              <a:t> גדולה יותר מהערכים של </a:t>
            </a:r>
            <a:r>
              <a:rPr lang="en-US" dirty="0"/>
              <a:t>f</a:t>
            </a:r>
            <a:r>
              <a:rPr lang="he-IL" dirty="0"/>
              <a:t> שמסביבה מימין ומשמאל, עד למרחק מסוים.</a:t>
            </a:r>
          </a:p>
          <a:p>
            <a:pPr algn="r" rtl="1"/>
            <a:r>
              <a:rPr lang="he-IL" dirty="0"/>
              <a:t>הנקודה </a:t>
            </a:r>
            <a:r>
              <a:rPr lang="en-US" dirty="0"/>
              <a:t>x</a:t>
            </a:r>
            <a:r>
              <a:rPr lang="he-IL" dirty="0"/>
              <a:t> היא נקודה של </a:t>
            </a:r>
            <a:r>
              <a:rPr lang="he-IL" b="1" dirty="0"/>
              <a:t>מינימום מקומי</a:t>
            </a:r>
            <a:r>
              <a:rPr lang="he-IL" dirty="0"/>
              <a:t> של הפונקציה </a:t>
            </a:r>
            <a:r>
              <a:rPr lang="en-US" dirty="0"/>
              <a:t>f</a:t>
            </a:r>
            <a:r>
              <a:rPr lang="he-IL" dirty="0"/>
              <a:t>, אם קיימת לה סביבה בתחום ההגדרה של </a:t>
            </a:r>
            <a:r>
              <a:rPr lang="en-US" dirty="0"/>
              <a:t>f</a:t>
            </a:r>
            <a:r>
              <a:rPr lang="he-IL" dirty="0"/>
              <a:t>, כך שלכל נקודה </a:t>
            </a:r>
            <a:r>
              <a:rPr lang="en-US" dirty="0"/>
              <a:t>x</a:t>
            </a:r>
            <a:r>
              <a:rPr lang="en-US" baseline="-25000" dirty="0"/>
              <a:t>0</a:t>
            </a:r>
            <a:r>
              <a:rPr lang="he-IL" dirty="0"/>
              <a:t> בסביבה מתקיים </a:t>
            </a:r>
            <a:r>
              <a:rPr lang="en-US" dirty="0"/>
              <a:t>f(x)≦f(x</a:t>
            </a:r>
            <a:r>
              <a:rPr lang="en-US" baseline="-25000" dirty="0"/>
              <a:t>0</a:t>
            </a:r>
            <a:r>
              <a:rPr lang="en-US" dirty="0"/>
              <a:t>)</a:t>
            </a:r>
            <a:r>
              <a:rPr lang="he-IL" dirty="0"/>
              <a:t>.</a:t>
            </a:r>
          </a:p>
          <a:p>
            <a:pPr algn="r" rtl="1"/>
            <a:endParaRPr lang="he-IL" dirty="0"/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נקודות קיצון (מינימום ומקסימום)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46A5-7206-4D82-A471-12D17235C72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08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נקודה בה הפונקציה מחליפה מגמת מונוטוניות כלומר מעליה לירידה </a:t>
            </a:r>
            <a:r>
              <a:rPr lang="he-IL" u="sng" dirty="0"/>
              <a:t>או</a:t>
            </a:r>
            <a:r>
              <a:rPr lang="he-IL" dirty="0"/>
              <a:t> מירידה לעליה היא נקודת קיצון מקומית.</a:t>
            </a:r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dirty="0"/>
              <a:t>הקשר בין נקודת קיצון למונוטוניות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590800"/>
            <a:ext cx="445995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46A5-7206-4D82-A471-12D17235C72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983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he-IL" u="sng" dirty="0"/>
              <a:t>משפט</a:t>
            </a:r>
            <a:r>
              <a:rPr lang="he-IL" dirty="0"/>
              <a:t> (תנאי סדר ראשון לנקודת קיצון): בנקודת קיצון מקומית של </a:t>
            </a:r>
            <a:r>
              <a:rPr lang="en-US" dirty="0"/>
              <a:t>f</a:t>
            </a:r>
            <a:r>
              <a:rPr lang="he-IL" dirty="0"/>
              <a:t>, ערך הנגזרת </a:t>
            </a:r>
            <a:r>
              <a:rPr lang="en-US" dirty="0"/>
              <a:t>f’ = 0</a:t>
            </a:r>
            <a:r>
              <a:rPr lang="he-IL" dirty="0"/>
              <a:t>.</a:t>
            </a:r>
          </a:p>
          <a:p>
            <a:pPr algn="r" rtl="1"/>
            <a:r>
              <a:rPr lang="he-IL" dirty="0"/>
              <a:t>נקודה שבה הנגזרת אפס תיחשב נקודה </a:t>
            </a:r>
            <a:r>
              <a:rPr lang="he-IL" b="1" dirty="0"/>
              <a:t>חשודה כקיצון</a:t>
            </a:r>
            <a:r>
              <a:rPr lang="he-IL" dirty="0"/>
              <a:t> - זהו תנאי הכרחי אך לא מספיק להיותה של הנקודה נקודת קיצון.</a:t>
            </a:r>
          </a:p>
          <a:p>
            <a:pPr algn="r" rtl="1"/>
            <a:r>
              <a:rPr lang="he-IL" u="sng" dirty="0"/>
              <a:t>משפט</a:t>
            </a:r>
            <a:r>
              <a:rPr lang="he-IL" dirty="0"/>
              <a:t> (תנאי סדר שני): בנקודה חשודה כקיצון, בה </a:t>
            </a:r>
            <a:r>
              <a:rPr lang="en-US" dirty="0"/>
              <a:t>f’’&lt;0</a:t>
            </a:r>
            <a:r>
              <a:rPr lang="he-IL" dirty="0"/>
              <a:t> (כלומר הנגזרת השניה=הנגזרת של הנגזרת שלילית) – זוהי נקודת מקסימום.</a:t>
            </a:r>
          </a:p>
          <a:p>
            <a:pPr algn="r" rtl="1"/>
            <a:r>
              <a:rPr lang="he-IL" dirty="0"/>
              <a:t>בנקודה חשודה כקיצון, בה </a:t>
            </a:r>
            <a:r>
              <a:rPr lang="en-US" dirty="0"/>
              <a:t>f’’&gt;0</a:t>
            </a:r>
            <a:r>
              <a:rPr lang="he-IL" dirty="0"/>
              <a:t> מתקיים שזוהי נקודת מינימום.</a:t>
            </a:r>
          </a:p>
          <a:p>
            <a:pPr algn="r" rtl="1"/>
            <a:r>
              <a:rPr lang="he-IL" dirty="0"/>
              <a:t>אין כלל לגבי המקרה </a:t>
            </a:r>
            <a:r>
              <a:rPr lang="en-US" dirty="0"/>
              <a:t>f’’=0</a:t>
            </a:r>
            <a:r>
              <a:rPr lang="he-IL" dirty="0"/>
              <a:t> ויש לבצע בדיקה נוספת.</a:t>
            </a:r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/>
              <a:t>תנאים לנקודת קיצון מקומית</a:t>
            </a:r>
            <a:br>
              <a:rPr lang="he-IL" dirty="0"/>
            </a:br>
            <a:r>
              <a:rPr lang="he-IL" sz="4000" dirty="0"/>
              <a:t>(עמ' 80 סעיף 216)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46A5-7206-4D82-A471-12D17235C72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7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109728" indent="0" algn="r" rtl="1">
                  <a:buNone/>
                </a:pPr>
                <a:r>
                  <a:rPr lang="he-IL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תרגיל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 עבור הפונקציה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= 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 baseline="30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15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 baseline="30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40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 baseline="30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09728" indent="0" algn="r" rtl="1">
                  <a:buNone/>
                </a:pP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מצאו את נקודות הקיצון, סמנו אותם בצורה נוחה על ציר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109728" indent="0" algn="r" rtl="1">
                  <a:buNone/>
                </a:pPr>
                <a:r>
                  <a:rPr lang="he-IL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פתרון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 מצאנו כבר את הנקודות בהן הנגזרת הראשונה מתאפסת –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x=-1, 0, 2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נאמת באמצעות הנגזרת השניה.</a:t>
                </a:r>
              </a:p>
              <a:p>
                <a:pPr marL="109728" indent="0" algn="r" rtl="1">
                  <a:buNone/>
                </a:pP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נוסחת הנגזרת הראשונה –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/>
                        <a:ea typeface="Cambria Math" panose="02040503050406030204" pitchFamily="18" charset="0"/>
                      </a:rPr>
                      <m:t>’</m:t>
                    </m:r>
                    <m:r>
                      <a:rPr lang="en-US" i="1" dirty="0" smtClean="0">
                        <a:latin typeface="Cambria Math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/>
                        <a:ea typeface="Cambria Math" panose="02040503050406030204" pitchFamily="18" charset="0"/>
                      </a:rPr>
                      <m:t>) = </m:t>
                    </m:r>
                    <m:r>
                      <a:rPr lang="en-US" i="1" dirty="0" smtClean="0">
                        <a:latin typeface="Cambria Math"/>
                        <a:ea typeface="Cambria Math" panose="02040503050406030204" pitchFamily="18" charset="0"/>
                      </a:rPr>
                      <m:t>60</m:t>
                    </m:r>
                    <m:r>
                      <a:rPr lang="en-US" i="1" dirty="0" smtClean="0">
                        <a:latin typeface="Cambria Math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 baseline="30000" dirty="0" smtClean="0">
                        <a:latin typeface="Cambria Math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i="1" dirty="0" smtClean="0">
                        <a:latin typeface="Cambria Math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i="1" dirty="0" smtClean="0">
                        <a:latin typeface="Cambria Math"/>
                        <a:ea typeface="Cambria Math" panose="02040503050406030204" pitchFamily="18" charset="0"/>
                      </a:rPr>
                      <m:t>60</m:t>
                    </m:r>
                    <m:r>
                      <a:rPr lang="en-US" i="1" dirty="0" smtClean="0">
                        <a:latin typeface="Cambria Math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 baseline="30000" dirty="0" smtClean="0">
                        <a:latin typeface="Cambria Math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i="1" dirty="0" smtClean="0">
                        <a:latin typeface="Cambria Math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i="1" dirty="0" smtClean="0">
                        <a:latin typeface="Cambria Math"/>
                        <a:ea typeface="Cambria Math" panose="02040503050406030204" pitchFamily="18" charset="0"/>
                      </a:rPr>
                      <m:t>120</m:t>
                    </m:r>
                    <m:r>
                      <a:rPr lang="en-US" i="1" dirty="0" smtClean="0">
                        <a:latin typeface="Cambria Math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 baseline="30000" dirty="0" smtClean="0">
                        <a:latin typeface="Cambria Math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aseline="30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09728" indent="0" algn="r" rtl="1">
                  <a:buNone/>
                </a:pP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נוסחת הנגזרת השניה –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/>
                        <a:ea typeface="Cambria Math" panose="02040503050406030204" pitchFamily="18" charset="0"/>
                      </a:rPr>
                      <m:t>’’</m:t>
                    </m:r>
                    <m:r>
                      <a:rPr lang="en-US" i="1" dirty="0" smtClean="0">
                        <a:latin typeface="Cambria Math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/>
                        <a:ea typeface="Cambria Math" panose="02040503050406030204" pitchFamily="18" charset="0"/>
                      </a:rPr>
                      <m:t>) = </m:t>
                    </m:r>
                    <m:r>
                      <a:rPr lang="en-US" i="1" dirty="0" smtClean="0">
                        <a:latin typeface="Cambria Math"/>
                        <a:ea typeface="Cambria Math" panose="02040503050406030204" pitchFamily="18" charset="0"/>
                      </a:rPr>
                      <m:t>240</m:t>
                    </m:r>
                    <m:r>
                      <a:rPr lang="en-US" i="1" dirty="0" smtClean="0">
                        <a:latin typeface="Cambria Math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 baseline="30000" dirty="0" smtClean="0">
                        <a:latin typeface="Cambria Math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i="1" dirty="0" smtClean="0">
                        <a:latin typeface="Cambria Math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i="1" dirty="0" smtClean="0">
                        <a:latin typeface="Cambria Math"/>
                        <a:ea typeface="Cambria Math" panose="02040503050406030204" pitchFamily="18" charset="0"/>
                      </a:rPr>
                      <m:t>180</m:t>
                    </m:r>
                    <m:r>
                      <a:rPr lang="en-US" i="1" dirty="0" smtClean="0">
                        <a:latin typeface="Cambria Math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 baseline="30000" dirty="0" smtClean="0">
                        <a:latin typeface="Cambria Math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i="1" dirty="0" smtClean="0">
                        <a:latin typeface="Cambria Math"/>
                        <a:ea typeface="Cambria Math" panose="02040503050406030204" pitchFamily="18" charset="0"/>
                      </a:rPr>
                      <m:t>240</m:t>
                    </m:r>
                    <m:r>
                      <a:rPr lang="en-US" i="1" dirty="0" smtClean="0">
                        <a:latin typeface="Cambria Math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09728" indent="0" algn="r" rtl="1">
                  <a:buNone/>
                </a:pP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נחשב את ערכה בנקודות החשודות כקיצון:</a:t>
                </a:r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09728" indent="0" algn="r" rtl="1">
                  <a:buNone/>
                </a:pP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f”(-1) = -240-180+240&lt;0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– נקודת מקסימום</a:t>
                </a:r>
              </a:p>
              <a:p>
                <a:pPr marL="109728" indent="0" algn="r" rtl="1">
                  <a:buNone/>
                </a:pP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f”(0) = 0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– לבדיקה נוספת</a:t>
                </a:r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09728" indent="0" algn="r" rtl="1">
                  <a:buNone/>
                </a:pP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f”(2) = 240*2</a:t>
                </a:r>
                <a:r>
                  <a:rPr lang="en-US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-180*2</a:t>
                </a:r>
                <a:r>
                  <a:rPr lang="en-US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-240*2&gt;0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– נק' מינימום</a:t>
                </a:r>
              </a:p>
              <a:p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המשך תרגיל – מציאת נקודות קיצון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46A5-7206-4D82-A471-12D17235C72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6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/>
              <a:t>תרגיל נקודות קיצון - סיכום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1295400" y="1981200"/>
            <a:ext cx="6400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2514600" y="2057400"/>
            <a:ext cx="76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038600" y="20574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5638800" y="2057400"/>
            <a:ext cx="76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86000" y="2602267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62400" y="2613935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24500" y="261393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95400" y="1611868"/>
            <a:ext cx="1162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dirty="0"/>
              <a:t>f</a:t>
            </a:r>
            <a:r>
              <a:rPr lang="he-IL" dirty="0"/>
              <a:t> עולה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943600" y="1614238"/>
            <a:ext cx="760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en-US" dirty="0"/>
              <a:t>f</a:t>
            </a:r>
            <a:r>
              <a:rPr lang="he-IL" dirty="0"/>
              <a:t> עולה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692235" y="1614238"/>
            <a:ext cx="1257300" cy="371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dirty="0"/>
              <a:t>f</a:t>
            </a:r>
            <a:r>
              <a:rPr lang="he-IL" dirty="0"/>
              <a:t> יורדת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267200" y="1614238"/>
            <a:ext cx="1257300" cy="371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dirty="0"/>
              <a:t>f</a:t>
            </a:r>
            <a:r>
              <a:rPr lang="he-IL" dirty="0"/>
              <a:t> יורדת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0" y="2590800"/>
            <a:ext cx="1143000" cy="380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f’&gt;0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95400" y="2590799"/>
            <a:ext cx="1143000" cy="380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f’&gt;0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84895" y="2590799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f’&lt;0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648200" y="2569419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f’&lt;0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001000" y="198357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95400" y="3429000"/>
            <a:ext cx="655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נק' מקסימום נמצאת במעבר מעליה לירידה.</a:t>
            </a:r>
          </a:p>
          <a:p>
            <a:pPr algn="r" rtl="1"/>
            <a:r>
              <a:rPr lang="he-IL" dirty="0"/>
              <a:t>נק' מינימום נמצאת במעבר מירידה לעליה.</a:t>
            </a:r>
          </a:p>
          <a:p>
            <a:pPr algn="r" rtl="1"/>
            <a:r>
              <a:rPr lang="he-IL" dirty="0"/>
              <a:t>באמצע קטע של עליה או ירידה – אין נקודת קיצון.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209800" y="2895600"/>
            <a:ext cx="7750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200" b="1" dirty="0">
                <a:solidFill>
                  <a:srgbClr val="FF0000"/>
                </a:solidFill>
              </a:rPr>
              <a:t>מקסימום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293374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200" b="1" dirty="0">
                <a:solidFill>
                  <a:srgbClr val="FF0000"/>
                </a:solidFill>
              </a:rPr>
              <a:t>מינימום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46A5-7206-4D82-A471-12D17235C72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632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u="sng" dirty="0"/>
              <a:t>תרגיל לכיתה</a:t>
            </a:r>
            <a:r>
              <a:rPr lang="he-IL" dirty="0"/>
              <a:t>:   </a:t>
            </a:r>
            <a:r>
              <a:rPr lang="en-US" dirty="0"/>
              <a:t>g(x) = 3x</a:t>
            </a:r>
            <a:r>
              <a:rPr lang="en-US" baseline="30000" dirty="0"/>
              <a:t>2</a:t>
            </a:r>
            <a:r>
              <a:rPr lang="en-US" dirty="0"/>
              <a:t>-2x</a:t>
            </a:r>
            <a:r>
              <a:rPr lang="en-US" baseline="30000" dirty="0"/>
              <a:t>3</a:t>
            </a:r>
            <a:r>
              <a:rPr lang="en-US" dirty="0"/>
              <a:t> </a:t>
            </a:r>
            <a:endParaRPr lang="he-IL" dirty="0"/>
          </a:p>
          <a:p>
            <a:pPr algn="r" rtl="1"/>
            <a:r>
              <a:rPr lang="he-IL" dirty="0"/>
              <a:t>מצאו נקודות קיצון.</a:t>
            </a:r>
          </a:p>
          <a:p>
            <a:pPr algn="r" rtl="1"/>
            <a:endParaRPr lang="he-IL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תרגיל נוסף בנקודות קיצון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46A5-7206-4D82-A471-12D17235C72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691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600" dirty="0"/>
              <a:t>תרגיל – ממ"ן 12 סמסטר 2016ב, שאלה 4 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7" y="1376779"/>
            <a:ext cx="9006728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46A5-7206-4D82-A471-12D17235C72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80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יש להציג את נוסחת הרווח הכולל (הכנסה כוללת פחות סה"כ הוצאה) בתור פונקציה של המשתנה.</a:t>
            </a:r>
          </a:p>
          <a:p>
            <a:pPr algn="r" rtl="1"/>
            <a:r>
              <a:rPr lang="he-IL" dirty="0"/>
              <a:t>לאחר מכן גוזרים את הפונקציה ומוצאים את </a:t>
            </a:r>
            <a:r>
              <a:rPr lang="he-IL" u="sng" dirty="0"/>
              <a:t>הרווח השולי</a:t>
            </a:r>
            <a:r>
              <a:rPr lang="he-IL" dirty="0"/>
              <a:t>.</a:t>
            </a:r>
          </a:p>
          <a:p>
            <a:pPr algn="r" rtl="1"/>
            <a:r>
              <a:rPr lang="he-IL" dirty="0"/>
              <a:t>נקודות מקסימום של הרווח הכולל תהיה בנקודה בה </a:t>
            </a:r>
            <a:r>
              <a:rPr lang="he-IL" u="sng" dirty="0"/>
              <a:t>הרווח השולי (כלומר הנגזרת) מתאפס</a:t>
            </a:r>
            <a:r>
              <a:rPr lang="he-IL" dirty="0"/>
              <a:t>, בתנאי שהנקודה כלולה בתחום ההגדרה הרלוונטי של הפונקציה.</a:t>
            </a:r>
          </a:p>
          <a:p>
            <a:pPr algn="r" rtl="1"/>
            <a:r>
              <a:rPr lang="he-IL" dirty="0"/>
              <a:t>רצוי לאמת את נקודת המקסימום בעזרת נגזרת שניה או עליה וירידה.</a:t>
            </a:r>
          </a:p>
          <a:p>
            <a:pPr algn="r" rtl="1"/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איך פותרים שאלת מקסימום רווח?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46A5-7206-4D82-A471-12D17235C72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31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481328"/>
                <a:ext cx="8229600" cy="4525963"/>
              </a:xfrm>
            </p:spPr>
            <p:txBody>
              <a:bodyPr/>
              <a:lstStyle/>
              <a:p>
                <a:pPr algn="r" rtl="1"/>
                <a:r>
                  <a:rPr lang="he-IL" dirty="0"/>
                  <a:t>השקה היא מפגש בין שני גרפים של פונקציות: ישר ועקומה או שתי עקומות.</a:t>
                </a:r>
              </a:p>
              <a:p>
                <a:pPr algn="r" rtl="1"/>
                <a:r>
                  <a:rPr lang="he-IL" dirty="0"/>
                  <a:t>השקה מתאפיינת בשתי תכונות:</a:t>
                </a:r>
              </a:p>
              <a:p>
                <a:pPr algn="r" rtl="1"/>
                <a:r>
                  <a:rPr lang="he-IL" dirty="0"/>
                  <a:t>נקודה משותפת על שני הגרפים: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baseline="-25000" smtClean="0">
                        <a:latin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he-IL" dirty="0"/>
              </a:p>
              <a:p>
                <a:pPr algn="r" rtl="1"/>
                <a:r>
                  <a:rPr lang="he-IL" dirty="0"/>
                  <a:t>שיפוע זהה בנקודת המפגש: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 baseline="-25000">
                                <a:latin typeface="Cambria Math"/>
                              </a:rPr>
                              <m:t>0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 baseline="-25000">
                            <a:latin typeface="Cambria Math"/>
                          </a:rPr>
                          <m:t>0</m:t>
                        </m:r>
                      </m:e>
                    </m:d>
                  </m:oMath>
                </a14:m>
                <a:endParaRPr lang="en-US" dirty="0"/>
              </a:p>
              <a:p>
                <a:pPr algn="r" rtl="1"/>
                <a:r>
                  <a:rPr lang="he-IL" dirty="0"/>
                  <a:t>אם לא מתקיים שיפוע זהה בנקודת המפגש, זה חיתוך ולא השקה.</a:t>
                </a:r>
              </a:p>
              <a:p>
                <a:pPr algn="r" rtl="1"/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481328"/>
                <a:ext cx="8229600" cy="4525963"/>
              </a:xfrm>
              <a:blipFill rotWithShape="1">
                <a:blip r:embed="rId2"/>
                <a:stretch>
                  <a:fillRect l="-1630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השקה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8989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u="sng" dirty="0"/>
              <a:t>לקרוא</a:t>
            </a:r>
            <a:r>
              <a:rPr lang="he-IL" dirty="0"/>
              <a:t> עד עמ' 89 ביחידות 3-4, לפתור את התרגילים בסעיפי הלימוד (לא כולל שאלות לדוגמא ולחזרה).</a:t>
            </a:r>
          </a:p>
          <a:p>
            <a:pPr algn="r" rtl="1"/>
            <a:r>
              <a:rPr lang="he-IL" u="sng" dirty="0"/>
              <a:t>מתוך שאלות לדוגמה ולחזרה</a:t>
            </a:r>
            <a:r>
              <a:rPr lang="he-IL" dirty="0"/>
              <a:t>: לפתור</a:t>
            </a:r>
            <a:br>
              <a:rPr lang="en-US" dirty="0"/>
            </a:br>
            <a:r>
              <a:rPr lang="he-IL" dirty="0"/>
              <a:t>עמ' 36 שאלה 77</a:t>
            </a:r>
          </a:p>
          <a:p>
            <a:pPr algn="r" rtl="1"/>
            <a:r>
              <a:rPr lang="he-IL" dirty="0"/>
              <a:t>עמ' 53 שאלה 89</a:t>
            </a:r>
          </a:p>
          <a:p>
            <a:pPr algn="r" rtl="1"/>
            <a:r>
              <a:rPr lang="he-IL" dirty="0"/>
              <a:t>עמ' 90 </a:t>
            </a:r>
            <a:r>
              <a:rPr lang="he-IL"/>
              <a:t>שאלה 107</a:t>
            </a:r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שיעורי בית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739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algn="r" rtl="1"/>
                <a:r>
                  <a:rPr lang="he-IL" dirty="0"/>
                  <a:t>ניקח את הפרבולה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he-IL" dirty="0"/>
                  <a:t> ונעביר לה (ישר) משיק בנקודה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baseline="-25000" smtClean="0">
                        <a:latin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</a:rPr>
                      <m:t>5</m:t>
                    </m:r>
                  </m:oMath>
                </a14:m>
                <a:r>
                  <a:rPr lang="he-IL" dirty="0"/>
                  <a:t>.   </a:t>
                </a:r>
              </a:p>
              <a:p>
                <a:pPr algn="r" rtl="1"/>
                <a:r>
                  <a:rPr lang="he-IL" dirty="0"/>
                  <a:t>ראשית נחשב את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baseline="-25000" smtClean="0">
                        <a:latin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4</m:t>
                    </m:r>
                    <m:r>
                      <a:rPr lang="en-US" b="0" i="1" smtClean="0">
                        <a:latin typeface="Cambria Math"/>
                      </a:rPr>
                      <m:t>∗</m:t>
                    </m:r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</a:rPr>
                      <m:t>75</m:t>
                    </m:r>
                  </m:oMath>
                </a14:m>
                <a:endParaRPr lang="en-US" dirty="0"/>
              </a:p>
              <a:p>
                <a:pPr algn="r" rtl="1"/>
                <a:r>
                  <a:rPr lang="he-IL" dirty="0"/>
                  <a:t>כעת נחשב את ערך השיפוע בנקודה.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4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he-IL" dirty="0"/>
              </a:p>
              <a:p>
                <a:pPr marL="109728" indent="0" algn="r" rtl="1">
                  <a:buNone/>
                </a:pPr>
                <a:r>
                  <a:rPr lang="he-IL" dirty="0"/>
                  <a:t>ולכן נקבל</a:t>
                </a:r>
                <a:r>
                  <a:rPr lang="en-US" dirty="0"/>
                  <a:t> </a:t>
                </a:r>
                <a:r>
                  <a:rPr lang="he-IL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4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∗</m:t>
                    </m:r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r>
                      <a:rPr lang="en-US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he-IL" b="0" dirty="0"/>
                  <a:t> – זה גם שיפוע המשיק.</a:t>
                </a:r>
              </a:p>
              <a:p>
                <a:pPr algn="r" rtl="1"/>
                <a:r>
                  <a:rPr lang="he-IL" dirty="0"/>
                  <a:t>כעת יש לנו בעיית העברת ישר בעל שיפוע נתון דרך נקודה נתונה (עשינו בשיעור 1). ראינו אז שהמשוואה היא: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 baseline="-25000">
                        <a:latin typeface="Cambria Math"/>
                      </a:rPr>
                      <m:t>0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𝑎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 baseline="-25000">
                            <a:latin typeface="Cambria Math"/>
                          </a:rPr>
                          <m:t>0</m:t>
                        </m:r>
                      </m:e>
                    </m:d>
                  </m:oMath>
                </a14:m>
                <a:endParaRPr lang="he-IL" dirty="0"/>
              </a:p>
              <a:p>
                <a:pPr algn="r" rtl="1"/>
                <a:r>
                  <a:rPr lang="he-IL" b="0" dirty="0"/>
                  <a:t>נקבל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</a:rPr>
                      <m:t>75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∗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he-IL" b="0" dirty="0"/>
              </a:p>
              <a:p>
                <a:pPr algn="r" rtl="1"/>
                <a:r>
                  <a:rPr lang="he-IL" dirty="0"/>
                  <a:t>ומכאן 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6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</a:rPr>
                      <m:t>25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he-IL" b="0" dirty="0"/>
                  <a:t>- זוהי משוואת המשיק בנקודה.</a:t>
                </a:r>
                <a:endParaRPr lang="en-US" b="0" dirty="0"/>
              </a:p>
              <a:p>
                <a:pPr marL="109728" indent="0" algn="r" rtl="1">
                  <a:buNone/>
                </a:pPr>
                <a:endParaRPr lang="en-US" dirty="0"/>
              </a:p>
              <a:p>
                <a:pPr marL="109728" indent="0" algn="r" rtl="1">
                  <a:buNone/>
                </a:pPr>
                <a:endParaRPr lang="en-US" dirty="0"/>
              </a:p>
              <a:p>
                <a:pPr marL="109728" indent="0" algn="r" rtl="1">
                  <a:buNone/>
                </a:pPr>
                <a:endParaRPr lang="en-US" dirty="0"/>
              </a:p>
              <a:p>
                <a:pPr algn="r" rtl="1"/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dirty="0"/>
              <a:t>בואו נעביר משיק...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93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he-IL" dirty="0"/>
                  <a:t>זיהוי נקודת ההשקה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baseline="-25000" smtClean="0">
                        <a:latin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baseline="-25000" smtClean="0">
                        <a:latin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he-IL" dirty="0"/>
                  <a:t>.</a:t>
                </a:r>
              </a:p>
              <a:p>
                <a:pPr algn="r" rtl="1"/>
                <a:r>
                  <a:rPr lang="he-IL" dirty="0"/>
                  <a:t>חישוב שיפוע העקומה (והמשיק) ע"פ הנגזרת בנקודת ההשקה: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′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baseline="-25000" smtClean="0">
                        <a:latin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pPr algn="r" rtl="1"/>
                <a:r>
                  <a:rPr lang="he-IL" dirty="0"/>
                  <a:t>העברת ישר בשיפוע הנדרש דרך נקודת ההשקה: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baseline="-25000" smtClean="0">
                        <a:latin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0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0</m:t>
                        </m:r>
                      </m:e>
                    </m:d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+[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baseline="-25000" smtClean="0">
                        <a:latin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baseline="-25000" smtClean="0">
                        <a:latin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</a:rPr>
                      <m:t>]</m:t>
                    </m:r>
                  </m:oMath>
                </a14:m>
                <a:endParaRPr lang="he-IL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dirty="0"/>
              <a:t>סיכום – העברת משיק (</a:t>
            </a:r>
            <a:r>
              <a:rPr lang="en-US" dirty="0"/>
              <a:t>Tangent</a:t>
            </a:r>
            <a:r>
              <a:rPr lang="he-IL" dirty="0"/>
              <a:t>)</a:t>
            </a:r>
            <a:endParaRPr lang="en-US" dirty="0"/>
          </a:p>
        </p:txBody>
      </p:sp>
      <p:pic>
        <p:nvPicPr>
          <p:cNvPr id="3074" name="Picture 2" descr="תוצאת תמונה עבור ‪tangent‬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787" y="4800600"/>
            <a:ext cx="250371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703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>
            <a:extLst>
              <a:ext uri="{FF2B5EF4-FFF2-40B4-BE49-F238E27FC236}">
                <a16:creationId xmlns:a16="http://schemas.microsoft.com/office/drawing/2014/main" id="{6F9D9D4C-8BB0-40EE-A589-1ACE816556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792" y="2057400"/>
            <a:ext cx="8870415" cy="3164374"/>
          </a:xfrm>
          <a:prstGeom prst="rect">
            <a:avLst/>
          </a:prstGeom>
        </p:spPr>
      </p:pic>
      <p:sp>
        <p:nvSpPr>
          <p:cNvPr id="3" name="כותרת 2">
            <a:extLst>
              <a:ext uri="{FF2B5EF4-FFF2-40B4-BE49-F238E27FC236}">
                <a16:creationId xmlns:a16="http://schemas.microsoft.com/office/drawing/2014/main" id="{30E07B4B-1423-4F53-A094-19542A1C1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err="1"/>
              <a:t>ממ"ן</a:t>
            </a:r>
            <a:r>
              <a:rPr lang="he-IL" dirty="0"/>
              <a:t> 12 סמסטר 2017ב'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642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r" rtl="1"/>
                <a:r>
                  <a:rPr lang="he-IL" sz="2400" dirty="0"/>
                  <a:t>נניח שמעבירים לפונקציה משיק בנק' מסוימת.</a:t>
                </a:r>
              </a:p>
              <a:p>
                <a:pPr algn="r" rtl="1"/>
                <a:r>
                  <a:rPr lang="he-IL" sz="2400" dirty="0"/>
                  <a:t>נניח שנותנים ל-</a:t>
                </a:r>
                <a:r>
                  <a:rPr lang="en-US" sz="2400" dirty="0"/>
                  <a:t>x</a:t>
                </a:r>
                <a:r>
                  <a:rPr lang="he-IL" sz="2400" dirty="0"/>
                  <a:t> תוספת קטנה </a:t>
                </a:r>
                <a14:m>
                  <m:oMath xmlns:m="http://schemas.openxmlformats.org/officeDocument/2006/math">
                    <m:r>
                      <a:rPr lang="he-IL" sz="24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𝑑𝑥</m:t>
                    </m:r>
                  </m:oMath>
                </a14:m>
                <a:r>
                  <a:rPr lang="he-IL" sz="2400" dirty="0"/>
                  <a:t>.</a:t>
                </a:r>
              </a:p>
              <a:p>
                <a:pPr algn="r" rtl="1"/>
                <a:r>
                  <a:rPr lang="he-IL" sz="2400" dirty="0"/>
                  <a:t>התוספת המתאימה לפונקציה תהיה </a:t>
                </a:r>
                <a14:m>
                  <m:oMath xmlns:m="http://schemas.openxmlformats.org/officeDocument/2006/math">
                    <m:r>
                      <a:rPr lang="he-IL" sz="24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+∆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2400" dirty="0"/>
              </a:p>
              <a:p>
                <a:pPr algn="r" rtl="1"/>
                <a:r>
                  <a:rPr lang="he-IL" sz="2400" dirty="0"/>
                  <a:t>התוספת בערך המשיק יהיה הדיפרנציאל של </a:t>
                </a:r>
                <a:r>
                  <a:rPr lang="en-US" sz="2400" dirty="0"/>
                  <a:t>y</a:t>
                </a:r>
                <a:r>
                  <a:rPr lang="he-IL" sz="2400" dirty="0"/>
                  <a:t> בנקודה הזו, ושווה בדיוק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𝑑𝑦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𝑑𝑥</m:t>
                    </m:r>
                    <m:r>
                      <a:rPr lang="he-IL" sz="2400" b="0" i="1" smtClean="0">
                        <a:latin typeface="Cambria Math"/>
                      </a:rPr>
                      <m:t> </m:t>
                    </m:r>
                  </m:oMath>
                </a14:m>
                <a:endParaRPr lang="he-IL" sz="2400" dirty="0"/>
              </a:p>
              <a:p>
                <a:pPr algn="r" rtl="1"/>
                <a:r>
                  <a:rPr lang="he-IL" sz="2400" dirty="0"/>
                  <a:t>ולכן מקבלים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he-IL" sz="2400" dirty="0"/>
                  <a:t> זוהי צורת סימון חדשה לנגזרת – מנה של דיפרנציאלים.</a:t>
                </a:r>
              </a:p>
              <a:p>
                <a:pPr algn="r" rtl="1"/>
                <a:endParaRPr lang="en-US" sz="24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19"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dirty="0"/>
              <a:t>הרחבה – מושג הדיפרנציאל</a:t>
            </a:r>
            <a:endParaRPr lang="en-US" dirty="0"/>
          </a:p>
        </p:txBody>
      </p:sp>
      <p:pic>
        <p:nvPicPr>
          <p:cNvPr id="5122" name="Picture 2" descr="תוצאת תמונה עבור ‪differential mathematics -equation‬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340" y="4191000"/>
            <a:ext cx="3925560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72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algn="r" rtl="1"/>
                <a:r>
                  <a:rPr lang="he-IL" dirty="0"/>
                  <a:t>נניח שקיימת פונקציה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he-IL" dirty="0"/>
                  <a:t> ופונקציה נוספת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he-IL" dirty="0"/>
                  <a:t>. כיצד גוזרים את הפונקציה המורכבת: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°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𝑔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pPr algn="r" rtl="1"/>
                <a:r>
                  <a:rPr lang="he-IL" dirty="0"/>
                  <a:t>התשובה: באמצעות גזירה מבחוץ פנימה. גוזרים את הפונקציה החיצונית </a:t>
                </a:r>
                <a:r>
                  <a:rPr lang="en-US" dirty="0"/>
                  <a:t>g</a:t>
                </a:r>
                <a:r>
                  <a:rPr lang="he-IL" dirty="0"/>
                  <a:t> כשהיא מופעלת על התוצאה של </a:t>
                </a:r>
                <a:r>
                  <a:rPr lang="en-US" dirty="0"/>
                  <a:t>f</a:t>
                </a:r>
                <a:r>
                  <a:rPr lang="he-IL" dirty="0"/>
                  <a:t>, ומכפילים את זה בנגזרת של הפונקציה הפנימית </a:t>
                </a:r>
                <a:r>
                  <a:rPr lang="en-US" dirty="0"/>
                  <a:t>f</a:t>
                </a:r>
                <a:r>
                  <a:rPr lang="he-IL" dirty="0"/>
                  <a:t> עצמה:</a:t>
                </a:r>
              </a:p>
              <a:p>
                <a:pPr algn="l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𝑔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°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′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′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pPr algn="r" rtl="1"/>
                <a:r>
                  <a:rPr lang="he-IL" dirty="0"/>
                  <a:t>אם נרשום את הנגזרות בעזרת דיפרנציאלים זה ייראה ככה:           </a:t>
                </a:r>
              </a:p>
              <a:p>
                <a:pPr algn="l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𝑑𝑧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𝑑𝑧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∗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dirty="0"/>
              <a:t> כללי גזירה - פונקציה מורכבת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51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algn="r" rtl="1"/>
                <a:r>
                  <a:rPr lang="he-IL" dirty="0"/>
                  <a:t>נניח שרוצים לגזור את הפונקציה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he-IL" dirty="0"/>
                  <a:t>. כיצד עושים זאת?</a:t>
                </a:r>
              </a:p>
              <a:p>
                <a:pPr algn="r" rtl="1"/>
                <a:r>
                  <a:rPr lang="he-IL" u="sng" dirty="0"/>
                  <a:t>דרך א'</a:t>
                </a:r>
                <a:r>
                  <a:rPr lang="he-IL" dirty="0"/>
                  <a:t>: באמצעות הכלל החדש של פונקציה מורכבת. רושמים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6</m:t>
                    </m:r>
                    <m:r>
                      <a:rPr lang="he-IL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he-IL" dirty="0"/>
                  <a:t> ופונקציה חיצונית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he-IL" dirty="0"/>
                  <a:t>. נרשום את הנגזרות שלהן: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4</m:t>
                    </m:r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he-IL" dirty="0"/>
              </a:p>
              <a:p>
                <a:r>
                  <a:rPr lang="en-US" b="0" dirty="0"/>
                  <a:t>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°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𝑔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′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b="0" i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∗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6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dirty="0"/>
              <a:t>דוגמא – גזירת פונקציה מורכבת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68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3207</TotalTime>
  <Words>1917</Words>
  <Application>Microsoft Office PowerPoint</Application>
  <PresentationFormat>‫הצגה על המסך (4:3)</PresentationFormat>
  <Paragraphs>210</Paragraphs>
  <Slides>30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30</vt:i4>
      </vt:variant>
    </vt:vector>
  </HeadingPairs>
  <TitlesOfParts>
    <vt:vector size="37" baseType="lpstr">
      <vt:lpstr>Calibri</vt:lpstr>
      <vt:lpstr>Cambria Math</vt:lpstr>
      <vt:lpstr>Lucida Sans Unicode</vt:lpstr>
      <vt:lpstr>Verdana</vt:lpstr>
      <vt:lpstr>Wingdings 2</vt:lpstr>
      <vt:lpstr>Wingdings 3</vt:lpstr>
      <vt:lpstr>Concourse</vt:lpstr>
      <vt:lpstr>חשבון דיפרנציאלי לתלמידי כלכלה וניהול</vt:lpstr>
      <vt:lpstr>נושאי השיעור</vt:lpstr>
      <vt:lpstr>השקה</vt:lpstr>
      <vt:lpstr>בואו נעביר משיק...</vt:lpstr>
      <vt:lpstr>סיכום – העברת משיק (Tangent)</vt:lpstr>
      <vt:lpstr>ממ"ן 12 סמסטר 2017ב'</vt:lpstr>
      <vt:lpstr>הרחבה – מושג הדיפרנציאל</vt:lpstr>
      <vt:lpstr> כללי גזירה - פונקציה מורכבת</vt:lpstr>
      <vt:lpstr>דוגמא – גזירת פונקציה מורכבת</vt:lpstr>
      <vt:lpstr>המשך דוגמא – גזירת פונקציה מורכבת</vt:lpstr>
      <vt:lpstr>תרגילים בגזירה – פונקציה מורכבת</vt:lpstr>
      <vt:lpstr>פונקציות מונוטוניות – עמ' 43 בספר (או: פונקציות עולות ויורדות)</vt:lpstr>
      <vt:lpstr>דוגמאות - גרפים</vt:lpstr>
      <vt:lpstr>דוגמאות - גרפים</vt:lpstr>
      <vt:lpstr>דוגמאות - גרפים</vt:lpstr>
      <vt:lpstr>דוגמאות - גרפים</vt:lpstr>
      <vt:lpstr>כיצד תתנהג נגזרת של פונקציה מונוטונית?</vt:lpstr>
      <vt:lpstr>משפט – קשר בין מונוטוניות ונגזרת</vt:lpstr>
      <vt:lpstr>דוגמא 1 – מונוטוניות של פונקציה ריבועית</vt:lpstr>
      <vt:lpstr>דוגמא יותר מורכבת – פרישת ממצאים / נקודות בוחן</vt:lpstr>
      <vt:lpstr>פרישת ממצאים / נקודות בוחן </vt:lpstr>
      <vt:lpstr>נקודות קיצון (מינימום ומקסימום)</vt:lpstr>
      <vt:lpstr>הקשר בין נקודת קיצון למונוטוניות</vt:lpstr>
      <vt:lpstr>תנאים לנקודת קיצון מקומית (עמ' 80 סעיף 216)</vt:lpstr>
      <vt:lpstr>המשך תרגיל – מציאת נקודות קיצון</vt:lpstr>
      <vt:lpstr>תרגיל נקודות קיצון - סיכום</vt:lpstr>
      <vt:lpstr>תרגיל נוסף בנקודות קיצון</vt:lpstr>
      <vt:lpstr>תרגיל – ממ"ן 12 סמסטר 2016ב, שאלה 4 </vt:lpstr>
      <vt:lpstr>איך פותרים שאלת מקסימום רווח?</vt:lpstr>
      <vt:lpstr>שיעורי בית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חשבון דיפרנציאלי לתלמידי כלכלה וניהול</dc:title>
  <dc:creator>user</dc:creator>
  <cp:lastModifiedBy>Roy Mimran</cp:lastModifiedBy>
  <cp:revision>46</cp:revision>
  <cp:lastPrinted>2017-11-18T17:21:03Z</cp:lastPrinted>
  <dcterms:created xsi:type="dcterms:W3CDTF">2016-12-03T14:47:00Z</dcterms:created>
  <dcterms:modified xsi:type="dcterms:W3CDTF">2019-08-13T07:31:29Z</dcterms:modified>
</cp:coreProperties>
</file>