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7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8" r:id="rId15"/>
    <p:sldId id="277" r:id="rId16"/>
    <p:sldId id="279" r:id="rId17"/>
    <p:sldId id="281" r:id="rId18"/>
    <p:sldId id="282" r:id="rId19"/>
    <p:sldId id="269" r:id="rId20"/>
    <p:sldId id="270" r:id="rId21"/>
    <p:sldId id="272" r:id="rId22"/>
    <p:sldId id="273" r:id="rId23"/>
    <p:sldId id="274" r:id="rId24"/>
    <p:sldId id="275" r:id="rId25"/>
    <p:sldId id="276" r:id="rId26"/>
    <p:sldId id="283" r:id="rId2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>
      <p:cViewPr varScale="1">
        <p:scale>
          <a:sx n="68" d="100"/>
          <a:sy n="68" d="100"/>
        </p:scale>
        <p:origin x="1216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mimran\Documents\Other\Openu\function_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mimran\Documents\Other\Openu\function_graph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y=x</a:t>
            </a:r>
            <a:r>
              <a:rPr lang="en-US" baseline="30000" dirty="0"/>
              <a:t>2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552777777777778E-2"/>
          <c:y val="0.19520851560221639"/>
          <c:w val="0.92087510936132988"/>
          <c:h val="0.7212423447069116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Sheet1!$B$8</c:f>
              <c:strCache>
                <c:ptCount val="1"/>
                <c:pt idx="0">
                  <c:v>y=x2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circle"/>
            <c:size val="3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glow rad="63500">
                  <a:schemeClr val="accent1">
                    <a:satMod val="175000"/>
                    <a:alpha val="25000"/>
                  </a:schemeClr>
                </a:glow>
              </a:effectLst>
            </c:spPr>
          </c:marker>
          <c:xVal>
            <c:numRef>
              <c:f>Sheet1!$A$9:$A$19</c:f>
              <c:numCache>
                <c:formatCode>General</c:formatCode>
                <c:ptCount val="11"/>
                <c:pt idx="0">
                  <c:v>-5</c:v>
                </c:pt>
                <c:pt idx="1">
                  <c:v>-4</c:v>
                </c:pt>
                <c:pt idx="2">
                  <c:v>-3</c:v>
                </c:pt>
                <c:pt idx="3">
                  <c:v>-2</c:v>
                </c:pt>
                <c:pt idx="4">
                  <c:v>-1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</c:numCache>
            </c:numRef>
          </c:xVal>
          <c:yVal>
            <c:numRef>
              <c:f>Sheet1!$B$9:$B$19</c:f>
              <c:numCache>
                <c:formatCode>General</c:formatCode>
                <c:ptCount val="11"/>
                <c:pt idx="0">
                  <c:v>25</c:v>
                </c:pt>
                <c:pt idx="1">
                  <c:v>16</c:v>
                </c:pt>
                <c:pt idx="2">
                  <c:v>9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4</c:v>
                </c:pt>
                <c:pt idx="8">
                  <c:v>9</c:v>
                </c:pt>
                <c:pt idx="9">
                  <c:v>16</c:v>
                </c:pt>
                <c:pt idx="10">
                  <c:v>25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8F6-44DC-B5BC-CC1C4CB030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6211312"/>
        <c:axId val="366211704"/>
      </c:scatterChart>
      <c:valAx>
        <c:axId val="366211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6211704"/>
        <c:crosses val="autoZero"/>
        <c:crossBetween val="midCat"/>
      </c:valAx>
      <c:valAx>
        <c:axId val="366211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62113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Sheet1!$B$43</c:f>
              <c:strCache>
                <c:ptCount val="1"/>
                <c:pt idx="0">
                  <c:v>y=20-x^2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xVal>
            <c:numRef>
              <c:f>Sheet1!$A$44:$A$56</c:f>
              <c:numCache>
                <c:formatCode>General</c:formatCode>
                <c:ptCount val="13"/>
                <c:pt idx="0">
                  <c:v>-5</c:v>
                </c:pt>
                <c:pt idx="1">
                  <c:v>-4</c:v>
                </c:pt>
                <c:pt idx="2">
                  <c:v>-3</c:v>
                </c:pt>
                <c:pt idx="3">
                  <c:v>-2</c:v>
                </c:pt>
                <c:pt idx="4">
                  <c:v>-1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</c:numCache>
            </c:numRef>
          </c:xVal>
          <c:yVal>
            <c:numRef>
              <c:f>Sheet1!$B$44:$B$56</c:f>
              <c:numCache>
                <c:formatCode>General</c:formatCode>
                <c:ptCount val="13"/>
                <c:pt idx="0">
                  <c:v>-5</c:v>
                </c:pt>
                <c:pt idx="1">
                  <c:v>4</c:v>
                </c:pt>
                <c:pt idx="2">
                  <c:v>11</c:v>
                </c:pt>
                <c:pt idx="3">
                  <c:v>16</c:v>
                </c:pt>
                <c:pt idx="4">
                  <c:v>19</c:v>
                </c:pt>
                <c:pt idx="5">
                  <c:v>20</c:v>
                </c:pt>
                <c:pt idx="6">
                  <c:v>19</c:v>
                </c:pt>
                <c:pt idx="7">
                  <c:v>16</c:v>
                </c:pt>
                <c:pt idx="8">
                  <c:v>11</c:v>
                </c:pt>
                <c:pt idx="9">
                  <c:v>4</c:v>
                </c:pt>
                <c:pt idx="10">
                  <c:v>-5</c:v>
                </c:pt>
                <c:pt idx="11">
                  <c:v>-16</c:v>
                </c:pt>
                <c:pt idx="12">
                  <c:v>-29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354-46AC-A48D-A81D8C05E5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6207784"/>
        <c:axId val="366212096"/>
      </c:scatterChart>
      <c:valAx>
        <c:axId val="366207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6212096"/>
        <c:crosses val="autoZero"/>
        <c:crossBetween val="midCat"/>
      </c:valAx>
      <c:valAx>
        <c:axId val="366212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62077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Sheet1!$A$2:$A$13</c:f>
              <c:numCache>
                <c:formatCode>General</c:formatCode>
                <c:ptCount val="12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1.2</c:v>
                </c:pt>
                <c:pt idx="4">
                  <c:v>1.25</c:v>
                </c:pt>
                <c:pt idx="5">
                  <c:v>1.3</c:v>
                </c:pt>
                <c:pt idx="6">
                  <c:v>1.4</c:v>
                </c:pt>
                <c:pt idx="7">
                  <c:v>1.5</c:v>
                </c:pt>
                <c:pt idx="8">
                  <c:v>1.7</c:v>
                </c:pt>
                <c:pt idx="9">
                  <c:v>2</c:v>
                </c:pt>
                <c:pt idx="10">
                  <c:v>2.5</c:v>
                </c:pt>
                <c:pt idx="11">
                  <c:v>3</c:v>
                </c:pt>
              </c:numCache>
            </c:numRef>
          </c:xVal>
          <c:yVal>
            <c:numRef>
              <c:f>Sheet1!$B$2:$B$13</c:f>
              <c:numCache>
                <c:formatCode>General</c:formatCode>
                <c:ptCount val="12"/>
                <c:pt idx="0">
                  <c:v>0</c:v>
                </c:pt>
                <c:pt idx="1">
                  <c:v>8.3333333333333329E-2</c:v>
                </c:pt>
                <c:pt idx="2">
                  <c:v>0.33333333333333331</c:v>
                </c:pt>
                <c:pt idx="3">
                  <c:v>0.48</c:v>
                </c:pt>
                <c:pt idx="4">
                  <c:v>0.52083333333333337</c:v>
                </c:pt>
                <c:pt idx="5">
                  <c:v>0.56333333333333335</c:v>
                </c:pt>
                <c:pt idx="6">
                  <c:v>0.65333333333333321</c:v>
                </c:pt>
                <c:pt idx="7">
                  <c:v>0.75</c:v>
                </c:pt>
                <c:pt idx="8">
                  <c:v>0.96333333333333326</c:v>
                </c:pt>
                <c:pt idx="9">
                  <c:v>1.3333333333333333</c:v>
                </c:pt>
                <c:pt idx="10">
                  <c:v>2.0833333333333335</c:v>
                </c:pt>
                <c:pt idx="11">
                  <c:v>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C83-468F-93C4-B48224B347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Sheet1!$A$2:$A$13</c:f>
              <c:numCache>
                <c:formatCode>General</c:formatCode>
                <c:ptCount val="12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1.2</c:v>
                </c:pt>
                <c:pt idx="4">
                  <c:v>1.25</c:v>
                </c:pt>
                <c:pt idx="5">
                  <c:v>1.3</c:v>
                </c:pt>
                <c:pt idx="6">
                  <c:v>1.4</c:v>
                </c:pt>
                <c:pt idx="7">
                  <c:v>1.5</c:v>
                </c:pt>
                <c:pt idx="8">
                  <c:v>1.7</c:v>
                </c:pt>
                <c:pt idx="9">
                  <c:v>2</c:v>
                </c:pt>
                <c:pt idx="10">
                  <c:v>2.5</c:v>
                </c:pt>
                <c:pt idx="11">
                  <c:v>3</c:v>
                </c:pt>
              </c:numCache>
            </c:numRef>
          </c:xVal>
          <c:yVal>
            <c:numRef>
              <c:f>Sheet1!$C$2:$C$13</c:f>
              <c:numCache>
                <c:formatCode>General</c:formatCode>
                <c:ptCount val="12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0.6</c:v>
                </c:pt>
                <c:pt idx="4">
                  <c:v>0.625</c:v>
                </c:pt>
                <c:pt idx="5">
                  <c:v>0.65</c:v>
                </c:pt>
                <c:pt idx="6">
                  <c:v>0.7</c:v>
                </c:pt>
                <c:pt idx="7">
                  <c:v>0.75</c:v>
                </c:pt>
                <c:pt idx="8">
                  <c:v>1.0499999999999998</c:v>
                </c:pt>
                <c:pt idx="9">
                  <c:v>1.5</c:v>
                </c:pt>
                <c:pt idx="10">
                  <c:v>2.25</c:v>
                </c:pt>
                <c:pt idx="11">
                  <c:v>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DC83-468F-93C4-B48224B347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6435864"/>
        <c:axId val="366431160"/>
      </c:scatterChart>
      <c:valAx>
        <c:axId val="366435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6431160"/>
        <c:crosses val="autoZero"/>
        <c:crossBetween val="midCat"/>
      </c:valAx>
      <c:valAx>
        <c:axId val="366431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64358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Y=x^3-17x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-5</c:v>
                </c:pt>
                <c:pt idx="1">
                  <c:v>-4</c:v>
                </c:pt>
                <c:pt idx="2">
                  <c:v>-3</c:v>
                </c:pt>
                <c:pt idx="3">
                  <c:v>-2</c:v>
                </c:pt>
                <c:pt idx="4">
                  <c:v>-1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-40</c:v>
                </c:pt>
                <c:pt idx="1">
                  <c:v>4</c:v>
                </c:pt>
                <c:pt idx="2">
                  <c:v>24</c:v>
                </c:pt>
                <c:pt idx="3">
                  <c:v>26</c:v>
                </c:pt>
                <c:pt idx="4">
                  <c:v>16</c:v>
                </c:pt>
                <c:pt idx="5">
                  <c:v>0</c:v>
                </c:pt>
                <c:pt idx="6">
                  <c:v>-16</c:v>
                </c:pt>
                <c:pt idx="7">
                  <c:v>-26</c:v>
                </c:pt>
                <c:pt idx="8">
                  <c:v>-24</c:v>
                </c:pt>
                <c:pt idx="9">
                  <c:v>-4</c:v>
                </c:pt>
                <c:pt idx="10">
                  <c:v>40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21C-4563-98FB-E9F97C842A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6428808"/>
        <c:axId val="366431552"/>
      </c:scatterChart>
      <c:valAx>
        <c:axId val="366428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6431552"/>
        <c:crosses val="autoZero"/>
        <c:crossBetween val="midCat"/>
      </c:valAx>
      <c:valAx>
        <c:axId val="366431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64288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0.39352</cdr:x>
      <cdr:y>0.69975</cdr:y>
    </cdr:from>
    <cdr:to>
      <cdr:x>0.60648</cdr:x>
      <cdr:y>0.81761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38500" y="3167062"/>
          <a:ext cx="17526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0" i="0">
              <a:latin typeface="Cambria Math" panose="02040503050406030204" pitchFamily="18" charset="0"/>
            </a:rPr>
            <a:t>(𝑥</a:t>
          </a:r>
          <a:r>
            <a:rPr lang="en-US" sz="1400" b="0" i="0" baseline="-25000">
              <a:latin typeface="Cambria Math" panose="02040503050406030204" pitchFamily="18" charset="0"/>
            </a:rPr>
            <a:t>0/</a:t>
          </a:r>
          <a:r>
            <a:rPr lang="en-US" sz="1400" b="0" i="0">
              <a:latin typeface="Cambria Math" panose="02040503050406030204" pitchFamily="18" charset="0"/>
            </a:rPr>
            <a:t>2,𝑓(𝑥</a:t>
          </a:r>
          <a:r>
            <a:rPr lang="en-US" sz="1400" b="0" i="0" baseline="-25000">
              <a:latin typeface="Cambria Math" panose="02040503050406030204" pitchFamily="18" charset="0"/>
            </a:rPr>
            <a:t>0/</a:t>
          </a:r>
          <a:r>
            <a:rPr lang="en-US" sz="1400" b="0" i="0">
              <a:latin typeface="Cambria Math" panose="02040503050406030204" pitchFamily="18" charset="0"/>
            </a:rPr>
            <a:t>2))</a:t>
          </a:r>
          <a:endParaRPr lang="en-US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CF28AE0-2C5F-4B57-88B6-94362B576CDE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7DD8F41-76B9-4E2F-8221-B82706CC8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71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B97777F-0891-4140-96CC-49F6F4D5305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E80BD6E-9C41-4C56-B0C1-60973C781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55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0BD6E-9C41-4C56-B0C1-60973C781A3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35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6226A7-517C-4692-BF66-7A7A6F9D821C}" type="datetime1">
              <a:rPr lang="en-US" smtClean="0"/>
              <a:t>8/13/2019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36CC72-F5B1-4650-BC55-B9F5CB154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4077-263C-4263-9927-016E3C849513}" type="datetime1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EFB4-101E-41E8-9E7D-82CBA6FF2247}" type="datetime1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2B21-07CE-4CBE-8543-3758DD7777EF}" type="datetime1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0723-59DE-4DFC-9BAA-FC7DDD971F82}" type="datetime1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F868-BB2C-44A0-A181-8AE2CA9396C9}" type="datetime1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ED98-D331-458B-B295-972A55A37E15}" type="datetime1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7A6F-CE1A-4710-936F-1C23012860AA}" type="datetime1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FBF4-DAAE-41CF-AA52-498E8A9936C9}" type="datetime1">
              <a:rPr lang="en-US" smtClean="0"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5D87136-2092-464E-9A69-84DA47915AB6}" type="datetime1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F4EB71-5B2B-47BF-971C-C37A4D52CE00}" type="datetime1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36CC72-F5B1-4650-BC55-B9F5CB154AC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63D983-2DEC-407D-BBBD-C33210883F72}" type="datetime1">
              <a:rPr lang="en-US" smtClean="0"/>
              <a:t>8/13/2019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36CC72-F5B1-4650-BC55-B9F5CB154A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חשבון דיפרנציאלי לתלמידי כלכלה וניהול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he-IL" dirty="0"/>
              <a:t>שיעור 6</a:t>
            </a:r>
          </a:p>
          <a:p>
            <a:pPr rtl="1"/>
            <a:r>
              <a:rPr lang="he-IL" dirty="0"/>
              <a:t>רועי מימרן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0198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©כל הזכויות שמורות לאוניברסיטה הפתוחה ולמחבר.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750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918" y="2141538"/>
            <a:ext cx="5226278" cy="41703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תרגיל 3 סעיף ב' – 3 דרכים לפתרון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u="sng" dirty="0"/>
              <a:t>דרכי פתרון</a:t>
            </a:r>
            <a:r>
              <a:rPr lang="he-IL" dirty="0"/>
              <a:t>:</a:t>
            </a:r>
          </a:p>
          <a:p>
            <a:pPr algn="r" rtl="1"/>
            <a:r>
              <a:rPr lang="he-IL" dirty="0"/>
              <a:t>רישום משוואת המיתר</a:t>
            </a:r>
          </a:p>
          <a:p>
            <a:pPr algn="r" rtl="1"/>
            <a:r>
              <a:rPr lang="he-IL" dirty="0"/>
              <a:t>שימוש בדמיון משולשים</a:t>
            </a:r>
          </a:p>
          <a:p>
            <a:pPr algn="r" rtl="1"/>
            <a:r>
              <a:rPr lang="he-IL" dirty="0"/>
              <a:t>אי שויון השיפועים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77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פתרון 1 – רישום משוואת המיתר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967" y="1945957"/>
            <a:ext cx="6543506" cy="24088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4499" y="4510088"/>
            <a:ext cx="4199033" cy="150209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72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פתרון 2 – דמיון משולשים ויחס צלעות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נתבונן במשולש שעובר דרך הנקודות </a:t>
                </a:r>
                <a14:m>
                  <m:oMath xmlns:m="http://schemas.openxmlformats.org/officeDocument/2006/math">
                    <m:r>
                      <a:rPr lang="he-IL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he-IL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he-IL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he-IL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he-IL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), (</m:t>
                    </m:r>
                    <m:r>
                      <a:rPr lang="he-IL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he-IL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he-IL" sz="2400" i="1" baseline="-250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he-IL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 baseline="-25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))</m:t>
                    </m:r>
                  </m:oMath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ובמשולש שעובר דרך הנקודות </a:t>
                </a:r>
                <a14:m>
                  <m:oMath xmlns:m="http://schemas.openxmlformats.org/officeDocument/2006/math">
                    <m:r>
                      <a:rPr lang="he-IL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he-IL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he-IL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he-IL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he-IL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), (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 baseline="-2500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והנקודה שמעל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 baseline="-2500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במיתר שמחבר את שתי הקצוות (שהוא היתר במשולש הקודם).</a:t>
                </a: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שני המשולשים ישרי זוית, ובעלי זוית חדה משותפת. ולכן מתקיים ביניהן דמיון משולשים, ואותו יחס בין הצלעות. כלומר הנקודה שמעל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en-US" baseline="-25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/2 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שיעור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y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שלה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f(x</a:t>
                </a:r>
                <a:r>
                  <a:rPr lang="en-US" sz="2400" baseline="-25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)/2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.</a:t>
                </a: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בגלל הקמירות, המיתר נמצא מעל לגרף הפונקציה, ולכן ערך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y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בנקודה על המיתר יותר גבוה מזה שעל גרף הפונקציה:</a:t>
                </a: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i="1" baseline="-2500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&gt;   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 baseline="-2500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he-IL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r" rtl="1"/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2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פתרון 3 – אישויון השיפועים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r" rtl="1"/>
                <a:r>
                  <a:rPr lang="he-IL" dirty="0"/>
                  <a:t>כאן הרעיון הוא לצייר </a:t>
                </a:r>
                <a:r>
                  <a:rPr lang="he-IL" b="1" dirty="0"/>
                  <a:t>שני מיתרים</a:t>
                </a:r>
                <a:r>
                  <a:rPr lang="he-IL" dirty="0"/>
                  <a:t> סביב גרף הפונקציה – אחד בין</a:t>
                </a:r>
                <a:r>
                  <a:rPr lang="en-US" dirty="0"/>
                  <a:t> x=0 </a:t>
                </a:r>
                <a:r>
                  <a:rPr lang="he-IL" dirty="0"/>
                  <a:t>לנקודה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he-IL" dirty="0"/>
                  <a:t>, ואחד בין נקודה זו ל-</a:t>
                </a:r>
                <a:r>
                  <a:rPr lang="en-US" dirty="0"/>
                  <a:t>x</a:t>
                </a:r>
                <a:r>
                  <a:rPr lang="en-US" baseline="-25000" dirty="0"/>
                  <a:t>0</a:t>
                </a:r>
                <a:r>
                  <a:rPr lang="he-IL" dirty="0"/>
                  <a:t>. </a:t>
                </a:r>
              </a:p>
              <a:p>
                <a:pPr algn="r" rtl="1"/>
                <a:r>
                  <a:rPr lang="he-IL" dirty="0"/>
                  <a:t>במקרה כזה חשוב להמחיש את </a:t>
                </a:r>
                <a:r>
                  <a:rPr lang="he-IL" b="1" u="sng" dirty="0"/>
                  <a:t>שני המיתרים האלו</a:t>
                </a:r>
                <a:r>
                  <a:rPr lang="he-IL" dirty="0"/>
                  <a:t> בגרף.</a:t>
                </a:r>
              </a:p>
              <a:p>
                <a:pPr algn="r" rtl="1"/>
                <a:r>
                  <a:rPr lang="he-IL" dirty="0"/>
                  <a:t>ואז רושמים את אי השויון בין שני שיפועי המיתרים:</a:t>
                </a:r>
                <a:endParaRPr lang="en-US" dirty="0"/>
              </a:p>
              <a:p>
                <a:pPr algn="l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num>
                      <m:den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num>
                      <m:den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</m:oMath>
                </a14:m>
                <a:endParaRPr lang="he-IL" dirty="0"/>
              </a:p>
              <a:p>
                <a:pPr algn="r" rtl="1"/>
                <a:r>
                  <a:rPr lang="he-IL" dirty="0"/>
                  <a:t>חשוב לציין כי אי השויון נובע מהקמירות!</a:t>
                </a:r>
              </a:p>
              <a:p>
                <a:pPr algn="r" rtl="1"/>
                <a:r>
                  <a:rPr lang="he-IL" dirty="0"/>
                  <a:t>מכאן מעבירים אגפים ומגיעים למה שצריך להוכיח.</a:t>
                </a:r>
                <a:endParaRPr lang="en-US" sz="2800" dirty="0">
                  <a:gradFill>
                    <a:gsLst>
                      <a:gs pos="34000">
                        <a:schemeClr val="tx1">
                          <a:lumMod val="93000"/>
                        </a:schemeClr>
                      </a:gs>
                      <a:gs pos="0">
                        <a:schemeClr val="bg1">
                          <a:lumMod val="25000"/>
                          <a:lumOff val="75000"/>
                        </a:schemeClr>
                      </a:gs>
                      <a:gs pos="100000">
                        <a:schemeClr val="tx2">
                          <a:lumMod val="0"/>
                          <a:lumOff val="100000"/>
                        </a:schemeClr>
                      </a:gs>
                    </a:gsLst>
                    <a:lin ang="4800000" scaled="0"/>
                  </a:gra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93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28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he-IL" u="sng" dirty="0"/>
              <a:t>תהליך רגיל</a:t>
            </a:r>
            <a:r>
              <a:rPr lang="he-IL" dirty="0"/>
              <a:t>: מתחילים מדבר נתון, מבצעים חישוב או הסקה תוך שימוש בדברים ידועים אחרים, ומגיעים למה שרוצים להוכיח. </a:t>
            </a:r>
          </a:p>
          <a:p>
            <a:pPr algn="r" rtl="1"/>
            <a:r>
              <a:rPr lang="he-IL" u="sng" dirty="0"/>
              <a:t>הוכחה בדרך השלילה</a:t>
            </a:r>
            <a:r>
              <a:rPr lang="he-IL" dirty="0"/>
              <a:t>: מתחילים מטענה הפוכה לזו שרוצים להוכיח, מבצעים חישוב או הסקה תוך שימוש בדברים ידועים ומגיעים לסתירה. לכן הנחת המוצא חייבת להיות לא נכונה, ומכאן מה שרוצים להוכיח.</a:t>
            </a:r>
          </a:p>
          <a:p>
            <a:pPr algn="r" rtl="1"/>
            <a:r>
              <a:rPr lang="he-IL" u="sng" dirty="0"/>
              <a:t>לעומת זאת – האם ניתן להוכיח בסדר הפוך?</a:t>
            </a:r>
            <a:r>
              <a:rPr lang="he-IL" dirty="0"/>
              <a:t> כלומר להתחיל ממה שרוצים להוכיח ולהגיע לדבר ידוע? </a:t>
            </a:r>
          </a:p>
          <a:p>
            <a:pPr algn="r" rtl="1"/>
            <a:r>
              <a:rPr lang="he-IL" dirty="0">
                <a:solidFill>
                  <a:srgbClr val="FF0000"/>
                </a:solidFill>
              </a:rPr>
              <a:t>בעיקרון לא</a:t>
            </a:r>
            <a:r>
              <a:rPr lang="he-IL" dirty="0"/>
              <a:t>, אפשר לעשות את זה בטיוטה ככלי עבודה ואח"כ לבנות בסדר הנכון.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תהליך לוגי של הוכחה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6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נתון: ......</a:t>
            </a:r>
          </a:p>
          <a:p>
            <a:pPr algn="r" rtl="1"/>
            <a:r>
              <a:rPr lang="he-IL" dirty="0"/>
              <a:t>צ"ל כי ......</a:t>
            </a:r>
          </a:p>
          <a:p>
            <a:pPr algn="r" rtl="1"/>
            <a:r>
              <a:rPr lang="he-IL" dirty="0"/>
              <a:t>הוכחה: יהי </a:t>
            </a:r>
            <a:r>
              <a:rPr lang="en-US" dirty="0"/>
              <a:t>x</a:t>
            </a:r>
            <a:r>
              <a:rPr lang="he-IL" dirty="0"/>
              <a:t> כלשהו ונסתכל על </a:t>
            </a:r>
            <a:r>
              <a:rPr lang="en-US" dirty="0"/>
              <a:t>f(x)</a:t>
            </a:r>
            <a:r>
              <a:rPr lang="he-IL" dirty="0"/>
              <a:t>.</a:t>
            </a:r>
          </a:p>
          <a:p>
            <a:pPr algn="r" rtl="1"/>
            <a:r>
              <a:rPr lang="he-IL" dirty="0"/>
              <a:t>ידוע כי ......</a:t>
            </a:r>
          </a:p>
          <a:p>
            <a:pPr algn="r" rtl="1"/>
            <a:r>
              <a:rPr lang="he-IL" dirty="0"/>
              <a:t>מכאן נובע כי.....</a:t>
            </a:r>
          </a:p>
          <a:p>
            <a:pPr algn="r" rtl="1"/>
            <a:r>
              <a:rPr lang="he-IL" dirty="0"/>
              <a:t>נציב ........</a:t>
            </a:r>
          </a:p>
          <a:p>
            <a:pPr algn="r" rtl="1"/>
            <a:r>
              <a:rPr lang="he-IL" dirty="0"/>
              <a:t>נקבל .......</a:t>
            </a:r>
          </a:p>
          <a:p>
            <a:pPr algn="r" rtl="1"/>
            <a:r>
              <a:rPr lang="he-IL" dirty="0"/>
              <a:t>וזה מש"ל.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דוגמא לפורמט הוכחה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3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בעיות הוכחה – הדגמה...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נניח שרוצים להוכיח שמתקיים:    5 = 6</a:t>
            </a:r>
          </a:p>
          <a:p>
            <a:pPr algn="r" rtl="1"/>
            <a:r>
              <a:rPr lang="he-IL" dirty="0"/>
              <a:t>מחסירים 1 משני האגפים: 	  4 = 5</a:t>
            </a:r>
          </a:p>
          <a:p>
            <a:pPr algn="r" rtl="1"/>
            <a:r>
              <a:rPr lang="he-IL" dirty="0"/>
              <a:t>כעת מחסירים את המשוואה השניה מהראשונה:</a:t>
            </a:r>
          </a:p>
          <a:p>
            <a:pPr marL="137160" indent="0" algn="r" rtl="1">
              <a:buNone/>
            </a:pPr>
            <a:r>
              <a:rPr lang="he-IL" dirty="0"/>
              <a:t>					1 = 1 </a:t>
            </a:r>
          </a:p>
          <a:p>
            <a:pPr marL="137160" indent="0" algn="r" rtl="1">
              <a:buNone/>
            </a:pPr>
            <a:r>
              <a:rPr lang="he-IL" dirty="0"/>
              <a:t>הגענו לדבר נכון! האם זה מוכיח את הטענה הראשונה שלנו?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8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143000"/>
                <a:ext cx="8153400" cy="5334000"/>
              </a:xfrm>
            </p:spPr>
            <p:txBody>
              <a:bodyPr>
                <a:normAutofit fontScale="92500" lnSpcReduction="20000"/>
              </a:bodyPr>
              <a:lstStyle/>
              <a:p>
                <a:pPr algn="r" rtl="1"/>
                <a:r>
                  <a:rPr lang="he-IL" dirty="0"/>
                  <a:t>(ראו ציור בשקף הבא)</a:t>
                </a:r>
              </a:p>
              <a:p>
                <a:pPr algn="r" rtl="1"/>
                <a:r>
                  <a:rPr lang="he-IL" dirty="0"/>
                  <a:t>נניח שהפונקציה עולה וקמורה מ-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/>
                  <a:t> ל-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baseline="-25000" dirty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/>
                  <a:t>.</a:t>
                </a:r>
              </a:p>
              <a:p>
                <a:pPr algn="r" rtl="1"/>
                <a:r>
                  <a:rPr lang="he-IL" dirty="0"/>
                  <a:t>נעביר מיתר ראשון בין הראשית לנק' על גרף הפונקציה</a:t>
                </a:r>
                <a:r>
                  <a:rPr lang="en-US" dirty="0"/>
                  <a:t>:</a:t>
                </a:r>
              </a:p>
              <a:p>
                <a:pPr algn="r" rt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/>
                  <a:t>. שיפוע המיתר יהיה: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he-I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num>
                      <m:den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</m:oMath>
                </a14:m>
                <a:r>
                  <a:rPr lang="he-IL" dirty="0"/>
                  <a:t>.</a:t>
                </a:r>
              </a:p>
              <a:p>
                <a:pPr algn="r" rtl="1"/>
                <a:r>
                  <a:rPr lang="he-IL" dirty="0"/>
                  <a:t>נעביר מיתר שני בין אותה נקודה לנק':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baseline="-25000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baseline="-25000" dirty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/>
                  <a:t>.</a:t>
                </a:r>
              </a:p>
              <a:p>
                <a:pPr algn="r" rtl="1"/>
                <a:r>
                  <a:rPr lang="he-IL" dirty="0"/>
                  <a:t>שיפוע המיתר השני יהיה:</a:t>
                </a:r>
                <a:r>
                  <a:rPr lang="en-US" dirty="0"/>
                  <a:t>  </a:t>
                </a:r>
                <a:r>
                  <a:rPr lang="he-IL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0" baseline="-2500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b="0" i="0" baseline="-2500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num>
                      <m:den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</m:oMath>
                </a14:m>
                <a:endParaRPr lang="he-IL" i="1" dirty="0"/>
              </a:p>
              <a:p>
                <a:pPr algn="r" rtl="1"/>
                <a:r>
                  <a:rPr lang="he-IL" dirty="0"/>
                  <a:t>כיוון שהפונקציה קמורה, השיפוע השני גבוה מהראשון, ולכן: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baseline="-2500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 baseline="-25000"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dirty="0"/>
                  <a:t>&lt;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 baseline="-2500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baseline="-2500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 baseline="-25000"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</m:oMath>
                </a14:m>
                <a:r>
                  <a:rPr lang="he-IL" dirty="0"/>
                  <a:t>, כלומר אם נצמצם את המכנה ונעביר אגפים:</a:t>
                </a:r>
              </a:p>
              <a:p>
                <a:pPr algn="r" rt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 baseline="-25000"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b="0" i="0" baseline="-2500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he-IL" dirty="0"/>
                  <a:t> ומכאן נקבל:</a:t>
                </a:r>
              </a:p>
              <a:p>
                <a:pPr algn="r" rt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he-IL" dirty="0"/>
                  <a:t>	מה שצריך להוכיח.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143000"/>
                <a:ext cx="8153400" cy="5334000"/>
              </a:xfrm>
              <a:blipFill rotWithShape="0">
                <a:blip r:embed="rId2"/>
                <a:stretch>
                  <a:fillRect l="-598" t="-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הוכחה מלאה – חלק ב'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88984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חלק ב' - שרטוט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239000" y="2286000"/>
                <a:ext cx="1219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baseline="-25000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 baseline="-25000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2286000"/>
                <a:ext cx="121920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500" r="-500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77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נקודות פיתול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u="sng" dirty="0">
                    <a:cs typeface="+mn-cs"/>
                  </a:rPr>
                  <a:t>הגדרה</a:t>
                </a:r>
                <a:r>
                  <a:rPr lang="he-IL" dirty="0">
                    <a:cs typeface="+mn-cs"/>
                  </a:rPr>
                  <a:t>: הנקודה </a:t>
                </a:r>
                <a:r>
                  <a:rPr lang="en-US" dirty="0">
                    <a:cs typeface="+mn-cs"/>
                  </a:rPr>
                  <a:t>x</a:t>
                </a:r>
                <a:r>
                  <a:rPr lang="he-IL" dirty="0">
                    <a:cs typeface="+mn-cs"/>
                  </a:rPr>
                  <a:t> היא </a:t>
                </a:r>
                <a:r>
                  <a:rPr lang="he-IL" b="1" dirty="0">
                    <a:cs typeface="+mn-cs"/>
                  </a:rPr>
                  <a:t>נקודת פיתול</a:t>
                </a:r>
                <a:r>
                  <a:rPr lang="he-IL" dirty="0">
                    <a:cs typeface="+mn-cs"/>
                  </a:rPr>
                  <a:t> של הפונקציה </a:t>
                </a:r>
                <a:r>
                  <a:rPr lang="en-US" dirty="0">
                    <a:cs typeface="+mn-cs"/>
                  </a:rPr>
                  <a:t>f</a:t>
                </a:r>
                <a:r>
                  <a:rPr lang="he-IL" dirty="0">
                    <a:cs typeface="+mn-cs"/>
                  </a:rPr>
                  <a:t>, אם הפונקציה הופכת בנקודה זו מקעורה לקמורה, או מקמורה לקעורה.</a:t>
                </a:r>
              </a:p>
              <a:p>
                <a:pPr algn="r" rtl="1"/>
                <a:r>
                  <a:rPr lang="he-IL" dirty="0">
                    <a:cs typeface="+mn-cs"/>
                  </a:rPr>
                  <a:t>כיוון שמצד אחד של נק' פיתול, הנגזרת השניה חיובית, ומצד שני הנגזרת השניה שלילית, נקבל שהנגזרת השניה בנקודת הפיתול היא </a:t>
                </a:r>
                <a:r>
                  <a:rPr lang="he-IL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”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he-IL" dirty="0"/>
                  <a:t>.</a:t>
                </a:r>
                <a:endParaRPr lang="he-IL" dirty="0">
                  <a:cs typeface="+mn-cs"/>
                </a:endParaRPr>
              </a:p>
              <a:p>
                <a:pPr algn="r" rtl="1"/>
                <a:r>
                  <a:rPr lang="he-IL" u="sng" dirty="0">
                    <a:cs typeface="+mn-cs"/>
                  </a:rPr>
                  <a:t>תרגיל</a:t>
                </a:r>
                <a:r>
                  <a:rPr lang="he-IL" dirty="0">
                    <a:cs typeface="+mn-cs"/>
                  </a:rPr>
                  <a:t>: מצא תחומי עליה וירידה, קיצון, קמירות, קעירות ונקודות פיתול של הפונקציה הבאה: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+mn-cs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sSup>
                      <m:sSupPr>
                        <m:ctrlPr>
                          <a:rPr lang="he-IL" b="0" i="1" dirty="0" smtClean="0"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lang="he-IL" b="0" i="1" dirty="0" smtClean="0">
                            <a:latin typeface="Cambria Math" panose="02040503050406030204" pitchFamily="18" charset="0"/>
                            <a:cs typeface="+mn-cs"/>
                          </a:rPr>
                          <m:t>3</m:t>
                        </m:r>
                      </m:sup>
                    </m:sSup>
                    <m:r>
                      <a:rPr lang="he-IL" b="0" i="1" dirty="0" smtClean="0">
                        <a:latin typeface="Cambria Math" panose="02040503050406030204" pitchFamily="18" charset="0"/>
                        <a:cs typeface="+mn-cs"/>
                      </a:rPr>
                      <m:t>−</m:t>
                    </m:r>
                    <m:r>
                      <a:rPr lang="he-IL" b="0" i="1" dirty="0" smtClean="0">
                        <a:latin typeface="Cambria Math" panose="02040503050406030204" pitchFamily="18" charset="0"/>
                        <a:cs typeface="+mn-cs"/>
                      </a:rPr>
                      <m:t>17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cs typeface="+mn-cs"/>
                      </a:rPr>
                      <m:t>𝑥</m:t>
                    </m:r>
                  </m:oMath>
                </a14:m>
                <a:r>
                  <a:rPr lang="he-IL" baseline="30000" dirty="0">
                    <a:cs typeface="+mn-cs"/>
                  </a:rPr>
                  <a:t> </a:t>
                </a:r>
                <a:r>
                  <a:rPr lang="he-IL" dirty="0">
                    <a:cs typeface="+mn-cs"/>
                  </a:rPr>
                  <a:t>.</a:t>
                </a:r>
                <a:endParaRPr lang="he-IL" baseline="30000" dirty="0">
                  <a:cs typeface="+mn-cs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0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פונקציות קמורות וקעורות</a:t>
            </a:r>
          </a:p>
          <a:p>
            <a:pPr algn="r" rtl="1"/>
            <a:r>
              <a:rPr lang="he-IL" dirty="0"/>
              <a:t>נקודות פיתול</a:t>
            </a:r>
          </a:p>
          <a:p>
            <a:pPr algn="r" rtl="1"/>
            <a:r>
              <a:rPr lang="he-IL" dirty="0"/>
              <a:t>סיכום חקירת פונקציה</a:t>
            </a:r>
          </a:p>
          <a:p>
            <a:pPr algn="r" rtl="1"/>
            <a:r>
              <a:rPr lang="he-IL" dirty="0"/>
              <a:t>גמישות</a:t>
            </a:r>
          </a:p>
          <a:p>
            <a:pPr algn="r" rtl="1"/>
            <a:r>
              <a:rPr lang="he-IL" dirty="0"/>
              <a:t>תרגילי חזרה ליח' 3-4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נושאי השעור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43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שרטוט הפונקציה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41158312"/>
              </p:ext>
            </p:extLst>
          </p:nvPr>
        </p:nvGraphicFramePr>
        <p:xfrm>
          <a:off x="990600" y="1397000"/>
          <a:ext cx="66294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7269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89116936"/>
                  </p:ext>
                </p:extLst>
              </p:nvPr>
            </p:nvGraphicFramePr>
            <p:xfrm>
              <a:off x="457200" y="1481138"/>
              <a:ext cx="8229600" cy="3698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57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f’’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f’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היכן?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′′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קבועה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בתחום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b="0" dirty="0"/>
                            <a:t>*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עולה (ממש)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בתחום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b="0" dirty="0"/>
                            <a:t>*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dirty="0"/>
                            <a:t>יורדת (ממש)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בתחום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′′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נק'</a:t>
                          </a:r>
                          <a:r>
                            <a:rPr lang="he-IL" baseline="0" dirty="0"/>
                            <a:t> </a:t>
                          </a:r>
                          <a:r>
                            <a:rPr lang="he-IL" dirty="0"/>
                            <a:t>מקסימום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בנקודה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′′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נק' מינימום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בנקודה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1854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/>
                            <a:t>*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oMath>
                          </a14:m>
                          <a:r>
                            <a:rPr lang="he-IL" dirty="0"/>
                            <a:t> עולה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קמורה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dirty="0"/>
                            <a:t>בתחום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18542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′′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he-IL" dirty="0"/>
                            <a:t> קבועה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לינארית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dirty="0"/>
                            <a:t>בתחום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/>
                            <a:t>*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oMath>
                          </a14:m>
                          <a:r>
                            <a:rPr lang="he-IL" dirty="0"/>
                            <a:t> יורדת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קעורה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dirty="0"/>
                            <a:t>בתחום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′′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dirty="0"/>
                            <a:t>נק' פיתול**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בנקודה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89116936"/>
                  </p:ext>
                </p:extLst>
              </p:nvPr>
            </p:nvGraphicFramePr>
            <p:xfrm>
              <a:off x="457200" y="1481138"/>
              <a:ext cx="8229600" cy="3698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57400"/>
                    <a:gridCol w="2057400"/>
                    <a:gridCol w="2057400"/>
                    <a:gridCol w="20574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f’’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f’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היכן?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92" t="-113115" r="-300888" b="-8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890" t="-113115" r="-201780" b="-8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קבועה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בתחום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890" t="-213115" r="-201780" b="-7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עולה (ממש)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בתחום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890" t="-313115" r="-201780" b="-6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dirty="0" smtClean="0"/>
                            <a:t>יורדת (ממש)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בתחום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92" t="-413115" r="-300888" b="-5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890" t="-413115" r="-201780" b="-5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נק'</a:t>
                          </a:r>
                          <a:r>
                            <a:rPr lang="he-IL" baseline="0" dirty="0" smtClean="0"/>
                            <a:t> </a:t>
                          </a:r>
                          <a:r>
                            <a:rPr lang="he-IL" dirty="0" smtClean="0"/>
                            <a:t>מקסימום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בנקודה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92" t="-513115" r="-300888" b="-4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890" t="-513115" r="-201780" b="-4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נק' מינימום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בנקודה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92" t="-623333" r="-300888" b="-3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890" t="-623333" r="-201780" b="-3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קמורה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dirty="0" smtClean="0"/>
                            <a:t>בתחום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92" t="-723333" r="-300888" b="-2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890" t="-723333" r="-201780" b="-2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לינארית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dirty="0" smtClean="0"/>
                            <a:t>בתחום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92" t="-809836" r="-300888" b="-1196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890" t="-809836" r="-201780" b="-1196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קעורה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dirty="0" smtClean="0"/>
                            <a:t>בתחום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92" t="-909836" r="-300888" b="-196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dirty="0" smtClean="0"/>
                            <a:t>נק' פיתול**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בנקודה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סיכום חקירת פונקציה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2578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*פרט אולי למספר סופי של נקודות.</a:t>
            </a:r>
          </a:p>
          <a:p>
            <a:pPr algn="r" rtl="1"/>
            <a:r>
              <a:rPr lang="he-IL" dirty="0"/>
              <a:t>**מותנה בכך שהפונקציה עוברת בין קעירות לקמירות או להיפך.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91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כאשר יש לנו פונקציה שמתארת גורמים כלכליים, נרצה לשאול שאלות כמו:</a:t>
            </a:r>
          </a:p>
          <a:p>
            <a:pPr algn="r" rtl="1"/>
            <a:r>
              <a:rPr lang="he-IL" dirty="0"/>
              <a:t>אם נוריד את המחיר של מוצר, בכמה נמכור יותר?</a:t>
            </a:r>
          </a:p>
          <a:p>
            <a:pPr algn="r" rtl="1"/>
            <a:r>
              <a:rPr lang="he-IL" dirty="0"/>
              <a:t>אם אני מעלה מחיר של מוצר אחד, איך זה ישפיע על המכירות של המוצר השני?</a:t>
            </a:r>
          </a:p>
          <a:p>
            <a:pPr algn="r" rtl="1"/>
            <a:r>
              <a:rPr lang="he-IL" dirty="0"/>
              <a:t>אם מחיר השוק של מוצר ירד, בכמה זה ישפיע על ההיצע של היצרנים?</a:t>
            </a:r>
          </a:p>
          <a:p>
            <a:pPr algn="r" rtl="1"/>
            <a:r>
              <a:rPr lang="he-IL" u="sng" dirty="0"/>
              <a:t>הבעיה</a:t>
            </a:r>
            <a:r>
              <a:rPr lang="he-IL" dirty="0"/>
              <a:t>: יחידות מדידה שונות (שקלים/דולרים/אירו, ק"ג/טון/חבילות). רוצים לנטרל את יחידות המידה.</a:t>
            </a:r>
          </a:p>
          <a:p>
            <a:pPr algn="r" rtl="1"/>
            <a:r>
              <a:rPr lang="he-IL" u="sng" dirty="0"/>
              <a:t>הפתרון</a:t>
            </a:r>
            <a:r>
              <a:rPr lang="he-IL" dirty="0"/>
              <a:t>: להסתכל על השינוי היחסי בכל גורם.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he-IL" dirty="0"/>
              <a:t>מושג הגמישות (</a:t>
            </a:r>
            <a:r>
              <a:rPr lang="en-US" dirty="0"/>
              <a:t>Elasticity</a:t>
            </a:r>
            <a:r>
              <a:rPr lang="he-IL" dirty="0"/>
              <a:t>)</a:t>
            </a:r>
            <a:br>
              <a:rPr lang="en-US" dirty="0"/>
            </a:br>
            <a:r>
              <a:rPr lang="he-IL" sz="4000" dirty="0"/>
              <a:t>(</a:t>
            </a:r>
            <a:r>
              <a:rPr lang="he-IL" sz="3600" dirty="0"/>
              <a:t>חשוב לכלכלנים, לא לבחינה בקורס הזה)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4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r" rtl="1"/>
                <a:r>
                  <a:rPr lang="he-IL" dirty="0"/>
                  <a:t>נניח שיש פונקציית ביקוש לכמות </a:t>
                </a:r>
                <a:r>
                  <a:rPr lang="en-US" dirty="0"/>
                  <a:t>Q</a:t>
                </a:r>
                <a:r>
                  <a:rPr lang="he-IL" dirty="0"/>
                  <a:t> שתלויה במחיר </a:t>
                </a:r>
                <a:r>
                  <a:rPr lang="en-US" dirty="0"/>
                  <a:t>P</a:t>
                </a:r>
                <a:r>
                  <a:rPr lang="he-IL" dirty="0"/>
                  <a:t>.</a:t>
                </a:r>
              </a:p>
              <a:p>
                <a:pPr algn="r" rtl="1"/>
                <a:r>
                  <a:rPr lang="he-IL" dirty="0"/>
                  <a:t>נסתכל על השינוי </a:t>
                </a:r>
                <a:r>
                  <a:rPr lang="he-IL" b="1" dirty="0"/>
                  <a:t>היחסי</a:t>
                </a:r>
                <a:r>
                  <a:rPr lang="he-IL" dirty="0"/>
                  <a:t> בכמות המבוקשת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e-I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r>
                  <a:rPr lang="he-IL" dirty="0"/>
                  <a:t> ונשווה אותו לשינוי היחסי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e-I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r>
                  <a:rPr lang="he-IL" dirty="0"/>
                  <a:t> שגרם לו.</a:t>
                </a:r>
              </a:p>
              <a:p>
                <a:pPr algn="r" rtl="1"/>
                <a:r>
                  <a:rPr lang="he-IL" dirty="0"/>
                  <a:t>נחשב את היחס בין שני השינויים כאשר </a:t>
                </a:r>
                <a14:m>
                  <m:oMath xmlns:m="http://schemas.openxmlformats.org/officeDocument/2006/math">
                    <m:r>
                      <a:rPr lang="he-I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he-IL" dirty="0"/>
                  <a:t>: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he-I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e-I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𝑄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𝑄</m:t>
                                </m:r>
                              </m:den>
                            </m:f>
                          </m:num>
                          <m:den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e-I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den>
                            </m:f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he-I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lim>
                            </m:limLow>
                          </m:fName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𝑄</m:t>
                                        </m:r>
                                      </m:num>
                                      <m:den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𝑃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𝑄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𝑄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𝑄</m:t>
                                </m:r>
                              </m:den>
                            </m:f>
                          </m:e>
                        </m:func>
                      </m:e>
                    </m:func>
                  </m:oMath>
                </a14:m>
                <a:endParaRPr lang="he-IL" dirty="0"/>
              </a:p>
              <a:p>
                <a:pPr algn="r" rtl="1"/>
                <a:r>
                  <a:rPr lang="he-IL" u="sng" dirty="0"/>
                  <a:t>היחס במושגים אינטואיטיביים</a:t>
                </a:r>
                <a:r>
                  <a:rPr lang="he-IL" dirty="0"/>
                  <a:t>: כמה אחוזי שינוי יהיו לכמות המבוקשת, על כל אחוז גידול במחיר?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85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he-IL" dirty="0"/>
              <a:t>מושג הגמישות (</a:t>
            </a:r>
            <a:r>
              <a:rPr lang="en-US" dirty="0"/>
              <a:t>Elasticity</a:t>
            </a:r>
            <a:r>
              <a:rPr lang="he-IL" dirty="0"/>
              <a:t>)</a:t>
            </a:r>
            <a:br>
              <a:rPr lang="en-US" dirty="0"/>
            </a:br>
            <a:r>
              <a:rPr lang="he-IL" sz="3600" dirty="0"/>
              <a:t>(עמ' 99 ביח' 3-4)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2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dirty="0"/>
                  <a:t>תהי נתונה פונקציה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he-IL" dirty="0"/>
                  <a:t>. אז ה</a:t>
                </a:r>
                <a:r>
                  <a:rPr lang="he-IL" u="sng" dirty="0"/>
                  <a:t>גמישות שלה</a:t>
                </a:r>
                <a:r>
                  <a:rPr lang="he-IL" dirty="0"/>
                  <a:t> תוגדר בתור: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en-US" b="0" dirty="0"/>
              </a:p>
              <a:p>
                <a:pPr algn="r" rtl="1"/>
                <a:r>
                  <a:rPr lang="he-IL" dirty="0"/>
                  <a:t>הגמישות היא פונקציה בפני עצמה (במקרים מסוימים קבוע). למשל נחשב את הגמישות של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he-IL" dirty="0"/>
                  <a:t>.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he-IL" dirty="0"/>
              <a:t>גמישות – הגדרה מתימטית</a:t>
            </a:r>
            <a:br>
              <a:rPr lang="en-US" dirty="0"/>
            </a:br>
            <a:r>
              <a:rPr lang="he-IL" sz="3600" dirty="0"/>
              <a:t>(עמ' 100 ביח' 3-4)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8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dirty="0"/>
                  <a:t>בכלכלה מתייחסים בד"כ ל</a:t>
                </a:r>
                <a:r>
                  <a:rPr lang="he-IL" b="1" dirty="0"/>
                  <a:t>ערך המוחלט</a:t>
                </a:r>
                <a:r>
                  <a:rPr lang="he-IL" dirty="0"/>
                  <a:t> של הגמישות (בהנחה שהמגמה ידועה, לדוגמא פונקציית ביקוש היא יורדת). ואז לפי הגמישות בערך המוחלט:</a:t>
                </a:r>
              </a:p>
              <a:p>
                <a:pPr algn="r" rt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he-IL" dirty="0"/>
                  <a:t> – ביקוש קשיח לחלוטין (כמות מבוקשת קבועה).</a:t>
                </a:r>
              </a:p>
              <a:p>
                <a:pPr algn="r" rt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he-IL" dirty="0"/>
                  <a:t> – ביקוש קשיח.</a:t>
                </a:r>
              </a:p>
              <a:p>
                <a:pPr algn="r" rt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he-IL" dirty="0"/>
                  <a:t> – גמישות יחידתית (אחוז שינוי במחיר גורם לאחוז שינוי בביקוש).</a:t>
                </a:r>
              </a:p>
              <a:p>
                <a:pPr algn="r" rt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he-IL" dirty="0"/>
                  <a:t> – ביקוש גמיש.</a:t>
                </a:r>
              </a:p>
              <a:p>
                <a:pPr algn="r" rt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he-IL" dirty="0"/>
                  <a:t> - ביקוש גמיש לחלוטין (לא ייתכן שינוי במחיר שווי המשקל).</a:t>
                </a:r>
              </a:p>
              <a:p>
                <a:pPr algn="r" rtl="1"/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213" b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גמישות – יישום בכלכלה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961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תרגול - </a:t>
            </a:r>
            <a:r>
              <a:rPr lang="he-IL" dirty="0" err="1"/>
              <a:t>ממ"ן</a:t>
            </a:r>
            <a:r>
              <a:rPr lang="he-IL" dirty="0"/>
              <a:t> 12 סמסטר 2016ב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" y="1524000"/>
            <a:ext cx="8201025" cy="51816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9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בשעור שעבר דיברנו על הסימן של השיפוע (או הנגזרת) ושימוש בו לזיהוי מצבי עליה וירידה של פונקציה.</a:t>
            </a:r>
          </a:p>
          <a:p>
            <a:pPr algn="r" rtl="1"/>
            <a:r>
              <a:rPr lang="he-IL" dirty="0"/>
              <a:t>כעת נדבר על  הסימן של הנגזרת השניה (כלומר הנגזרת של הנגזרת) ומה אפשר ללמוד ממנו.</a:t>
            </a:r>
          </a:p>
          <a:p>
            <a:pPr algn="r" rtl="1"/>
            <a:r>
              <a:rPr lang="he-IL" u="sng" dirty="0"/>
              <a:t>חוק התפוקה השולית הפוחתת</a:t>
            </a:r>
            <a:r>
              <a:rPr lang="en-US" dirty="0"/>
              <a:t>:</a:t>
            </a:r>
            <a:r>
              <a:rPr lang="he-IL" dirty="0"/>
              <a:t> בהנחה שכמות הייצור תלויה בין השאר בכמות העבודה:    </a:t>
            </a:r>
            <a:r>
              <a:rPr lang="en-US" dirty="0"/>
              <a:t>P = f(L)</a:t>
            </a:r>
          </a:p>
          <a:p>
            <a:pPr algn="r" rtl="1"/>
            <a:r>
              <a:rPr lang="he-IL" dirty="0"/>
              <a:t>אז התפוקה השולית תהיה הנגזרת שלה:    </a:t>
            </a:r>
            <a:r>
              <a:rPr lang="en-US" dirty="0"/>
              <a:t>MPL = f’(L)</a:t>
            </a:r>
          </a:p>
          <a:p>
            <a:pPr algn="r" rtl="1"/>
            <a:r>
              <a:rPr lang="he-IL" dirty="0"/>
              <a:t>חוק התפוקה השולית הפוחתת יקבע שהתפוקה השולית היא חיובית (כלומר, הייצור ממשיך לעלות עם עליית היקף העבודה) אבל פונקציה יורדת. כלומר, </a:t>
            </a:r>
            <a:r>
              <a:rPr lang="en-US" dirty="0"/>
              <a:t>f’&gt;0</a:t>
            </a:r>
            <a:r>
              <a:rPr lang="he-IL" dirty="0"/>
              <a:t>  אבל </a:t>
            </a:r>
            <a:r>
              <a:rPr lang="en-US" dirty="0"/>
              <a:t>f’’&lt;0</a:t>
            </a:r>
            <a:r>
              <a:rPr lang="he-IL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פונקציות קמורות וקעורות - הקדמה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4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פונקציה קמורה (</a:t>
            </a:r>
            <a:r>
              <a:rPr lang="en-US" dirty="0"/>
              <a:t>Convex</a:t>
            </a:r>
            <a:r>
              <a:rPr lang="he-IL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/>
              <a:t>f’’ &gt; 0</a:t>
            </a:r>
            <a:r>
              <a:rPr lang="he-IL" dirty="0"/>
              <a:t> – פונקציה קמורה</a:t>
            </a:r>
            <a:endParaRPr lang="en-US" dirty="0"/>
          </a:p>
          <a:p>
            <a:pPr algn="r" rtl="1"/>
            <a:r>
              <a:rPr lang="he-IL" dirty="0"/>
              <a:t>הפונקציה </a:t>
            </a:r>
            <a:r>
              <a:rPr lang="en-US" dirty="0"/>
              <a:t> f’ </a:t>
            </a:r>
            <a:r>
              <a:rPr lang="he-IL" dirty="0"/>
              <a:t> עולה, למשל: מתחילה ברמה שלילית (כלומר </a:t>
            </a:r>
            <a:r>
              <a:rPr lang="en-US" dirty="0"/>
              <a:t>f</a:t>
            </a:r>
            <a:r>
              <a:rPr lang="he-IL" dirty="0"/>
              <a:t> יורדת), מגיעה ל-0 (</a:t>
            </a:r>
            <a:r>
              <a:rPr lang="en-US" dirty="0"/>
              <a:t>f</a:t>
            </a:r>
            <a:r>
              <a:rPr lang="he-IL" dirty="0"/>
              <a:t> בנקודות מינימום) ועוברת לרמה חיובית (</a:t>
            </a:r>
            <a:r>
              <a:rPr lang="en-US" dirty="0"/>
              <a:t>f</a:t>
            </a:r>
            <a:r>
              <a:rPr lang="he-IL" dirty="0"/>
              <a:t> עולה). יכולה גם לעלות בתחום ערכים אחר.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2729345" y="350520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4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פונקציה קעורה (</a:t>
            </a:r>
            <a:r>
              <a:rPr lang="en-US" dirty="0"/>
              <a:t>Concave</a:t>
            </a:r>
            <a:r>
              <a:rPr lang="he-IL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/>
              <a:t>f’’ &lt; 0</a:t>
            </a:r>
            <a:r>
              <a:rPr lang="he-IL" dirty="0"/>
              <a:t> – פונקציה קעורה</a:t>
            </a:r>
          </a:p>
          <a:p>
            <a:pPr algn="r" rtl="1"/>
            <a:r>
              <a:rPr lang="he-IL" dirty="0"/>
              <a:t>השיפוע </a:t>
            </a:r>
            <a:r>
              <a:rPr lang="en-US" dirty="0"/>
              <a:t>f’</a:t>
            </a:r>
            <a:r>
              <a:rPr lang="he-IL" dirty="0"/>
              <a:t> נמצא במגמת ירידה</a:t>
            </a:r>
          </a:p>
          <a:p>
            <a:pPr algn="r" rtl="1"/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348509" y="3341255"/>
          <a:ext cx="4853709" cy="3106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17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הגדרה פורמלית - רשות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341725"/>
                <a:ext cx="7543799" cy="4195481"/>
              </a:xfrm>
            </p:spPr>
            <p:txBody>
              <a:bodyPr>
                <a:normAutofit/>
              </a:bodyPr>
              <a:lstStyle/>
              <a:p>
                <a:pPr algn="r" rtl="1"/>
                <a:r>
                  <a:rPr lang="he-IL" sz="2400" dirty="0">
                    <a:cs typeface="+mn-cs"/>
                  </a:rPr>
                  <a:t>הפונקציה </a:t>
                </a:r>
                <a:r>
                  <a:rPr lang="en-US" sz="2400" dirty="0">
                    <a:cs typeface="+mn-cs"/>
                  </a:rPr>
                  <a:t>f</a:t>
                </a:r>
                <a:r>
                  <a:rPr lang="he-IL" sz="2400" dirty="0">
                    <a:cs typeface="+mn-cs"/>
                  </a:rPr>
                  <a:t> נקראת קמורה בקטע (</a:t>
                </a:r>
                <a:r>
                  <a:rPr lang="en-US" sz="2400" dirty="0">
                    <a:cs typeface="+mn-cs"/>
                  </a:rPr>
                  <a:t>a, b</a:t>
                </a:r>
                <a:r>
                  <a:rPr lang="he-IL" sz="2400" dirty="0">
                    <a:cs typeface="+mn-cs"/>
                  </a:rPr>
                  <a:t>) אם לכל </a:t>
                </a:r>
                <a:r>
                  <a:rPr lang="en-US" sz="2400" dirty="0">
                    <a:cs typeface="+mn-cs"/>
                  </a:rPr>
                  <a:t>x</a:t>
                </a:r>
                <a:r>
                  <a:rPr lang="en-US" sz="2400" baseline="-25000" dirty="0">
                    <a:cs typeface="+mn-cs"/>
                  </a:rPr>
                  <a:t>1</a:t>
                </a:r>
                <a:r>
                  <a:rPr lang="en-US" sz="2400" dirty="0">
                    <a:cs typeface="+mn-cs"/>
                  </a:rPr>
                  <a:t>, x</a:t>
                </a:r>
                <a:r>
                  <a:rPr lang="en-US" sz="2400" baseline="-25000" dirty="0">
                    <a:cs typeface="+mn-cs"/>
                  </a:rPr>
                  <a:t>2</a:t>
                </a:r>
                <a:r>
                  <a:rPr lang="he-IL" sz="2400" dirty="0">
                    <a:cs typeface="+mn-cs"/>
                  </a:rPr>
                  <a:t> המקיימים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cs typeface="+mn-cs"/>
                      </a:rPr>
                      <m:t>𝑎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+mn-cs"/>
                      </a:rPr>
                      <m:t>≤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+mn-cs"/>
                      </a:rPr>
                      <m:t>𝑥</m:t>
                    </m:r>
                    <m:r>
                      <a:rPr lang="en-US" sz="2400" i="1" baseline="-25000" dirty="0" smtClean="0">
                        <a:latin typeface="Cambria Math" panose="02040503050406030204" pitchFamily="18" charset="0"/>
                        <a:cs typeface="+mn-cs"/>
                      </a:rPr>
                      <m:t>1</m:t>
                    </m:r>
                    <m:r>
                      <a:rPr lang="en-US" sz="2400" i="1" dirty="0">
                        <a:latin typeface="Cambria Math" panose="02040503050406030204" pitchFamily="18" charset="0"/>
                        <a:cs typeface="+mn-cs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+mn-cs"/>
                      </a:rPr>
                      <m:t>≤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+mn-cs"/>
                      </a:rPr>
                      <m:t>𝑥</m:t>
                    </m:r>
                    <m:r>
                      <a:rPr lang="en-US" sz="2400" i="1" baseline="-25000" dirty="0" smtClean="0">
                        <a:latin typeface="Cambria Math" panose="02040503050406030204" pitchFamily="18" charset="0"/>
                        <a:cs typeface="+mn-cs"/>
                      </a:rPr>
                      <m:t>2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+mn-cs"/>
                      </a:rPr>
                      <m:t> ≤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+mn-cs"/>
                      </a:rPr>
                      <m:t>𝑏</m:t>
                    </m:r>
                  </m:oMath>
                </a14:m>
                <a:r>
                  <a:rPr lang="he-IL" sz="2400" dirty="0">
                    <a:cs typeface="+mn-cs"/>
                  </a:rPr>
                  <a:t>, מתקיים שהמיתר המחבר את הנקודות </a:t>
                </a:r>
                <a:r>
                  <a:rPr lang="en-US" sz="2400" dirty="0">
                    <a:cs typeface="+mn-cs"/>
                  </a:rPr>
                  <a:t>(x</a:t>
                </a:r>
                <a:r>
                  <a:rPr lang="en-US" sz="2400" baseline="-25000" dirty="0">
                    <a:cs typeface="+mn-cs"/>
                  </a:rPr>
                  <a:t>1</a:t>
                </a:r>
                <a:r>
                  <a:rPr lang="en-US" sz="2400" dirty="0">
                    <a:cs typeface="+mn-cs"/>
                  </a:rPr>
                  <a:t>, f(x</a:t>
                </a:r>
                <a:r>
                  <a:rPr lang="en-US" sz="2400" baseline="-25000" dirty="0">
                    <a:cs typeface="+mn-cs"/>
                  </a:rPr>
                  <a:t>1</a:t>
                </a:r>
                <a:r>
                  <a:rPr lang="en-US" sz="2400" dirty="0">
                    <a:cs typeface="+mn-cs"/>
                  </a:rPr>
                  <a:t>))</a:t>
                </a:r>
                <a:r>
                  <a:rPr lang="he-IL" sz="2400" dirty="0">
                    <a:cs typeface="+mn-cs"/>
                  </a:rPr>
                  <a:t> והנקודה </a:t>
                </a:r>
                <a:r>
                  <a:rPr lang="en-US" sz="2400" dirty="0">
                    <a:cs typeface="+mn-cs"/>
                  </a:rPr>
                  <a:t>(x</a:t>
                </a:r>
                <a:r>
                  <a:rPr lang="en-US" sz="2400" baseline="-25000" dirty="0">
                    <a:cs typeface="+mn-cs"/>
                  </a:rPr>
                  <a:t>2</a:t>
                </a:r>
                <a:r>
                  <a:rPr lang="en-US" sz="2400" dirty="0">
                    <a:cs typeface="+mn-cs"/>
                  </a:rPr>
                  <a:t>, f(x</a:t>
                </a:r>
                <a:r>
                  <a:rPr lang="en-US" sz="2400" baseline="-25000" dirty="0">
                    <a:cs typeface="+mn-cs"/>
                  </a:rPr>
                  <a:t>2</a:t>
                </a:r>
                <a:r>
                  <a:rPr lang="en-US" sz="2400" dirty="0">
                    <a:cs typeface="+mn-cs"/>
                  </a:rPr>
                  <a:t>))</a:t>
                </a:r>
                <a:r>
                  <a:rPr lang="he-IL" sz="2400" dirty="0">
                    <a:cs typeface="+mn-cs"/>
                  </a:rPr>
                  <a:t> שעל גרף הפונקציה, נמצא כולו מעל לגרף הפונקציה.</a:t>
                </a:r>
              </a:p>
              <a:p>
                <a:pPr marL="342900" indent="-342900" algn="r" rtl="1"/>
                <a:r>
                  <a:rPr lang="he-IL" sz="2400" dirty="0">
                    <a:cs typeface="+mn-cs"/>
                  </a:rPr>
                  <a:t>בניסוח אלגברי: אם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cs typeface="+mn-cs"/>
                      </a:rPr>
                      <m:t>0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+mn-cs"/>
                      </a:rPr>
                      <m:t> &lt; </m:t>
                    </m:r>
                    <m:r>
                      <a:rPr lang="el-GR" sz="2400" i="1" dirty="0" smtClean="0">
                        <a:latin typeface="Cambria Math" panose="02040503050406030204" pitchFamily="18" charset="0"/>
                        <a:cs typeface="+mn-cs"/>
                      </a:rPr>
                      <m:t>𝛼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+mn-cs"/>
                      </a:rPr>
                      <m:t> &lt;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+mn-cs"/>
                      </a:rPr>
                      <m:t>1</m:t>
                    </m:r>
                  </m:oMath>
                </a14:m>
                <a:r>
                  <a:rPr lang="he-IL" sz="2400" dirty="0">
                    <a:cs typeface="+mn-cs"/>
                  </a:rPr>
                  <a:t>, </a:t>
                </a:r>
                <a:r>
                  <a:rPr lang="he-IL" sz="2000" dirty="0">
                    <a:cs typeface="+mn-cs"/>
                  </a:rPr>
                  <a:t>נקבל</a:t>
                </a:r>
                <a:r>
                  <a:rPr lang="he-IL" sz="2400" dirty="0">
                    <a:cs typeface="+mn-cs"/>
                  </a:rPr>
                  <a:t> כי</a:t>
                </a:r>
                <a:endParaRPr lang="en-US" sz="2400" dirty="0">
                  <a:cs typeface="+mn-cs"/>
                </a:endParaRPr>
              </a:p>
              <a:p>
                <a:pPr marL="0" indent="0" algn="ct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dirty="0" smtClean="0">
                          <a:latin typeface="Cambria Math" panose="02040503050406030204" pitchFamily="18" charset="0"/>
                          <a:cs typeface="+mn-cs"/>
                        </a:rPr>
                        <m:t>𝛼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cs typeface="+mn-cs"/>
                        </a:rPr>
                        <m:t>𝑓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lang="en-US" sz="2400" i="1" baseline="-25000" dirty="0" smtClean="0">
                          <a:latin typeface="Cambria Math" panose="02040503050406030204" pitchFamily="18" charset="0"/>
                          <a:cs typeface="+mn-cs"/>
                        </a:rPr>
                        <m:t>1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cs typeface="+mn-cs"/>
                        </a:rPr>
                        <m:t>)+(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cs typeface="+mn-cs"/>
                        </a:rPr>
                        <m:t>1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lang="el-GR" sz="2400" i="1" dirty="0" smtClean="0">
                          <a:latin typeface="Cambria Math" panose="02040503050406030204" pitchFamily="18" charset="0"/>
                          <a:cs typeface="+mn-cs"/>
                        </a:rPr>
                        <m:t>𝛼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cs typeface="+mn-cs"/>
                        </a:rPr>
                        <m:t>) 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cs typeface="+mn-cs"/>
                        </a:rPr>
                        <m:t>𝑓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lang="en-US" sz="2400" i="1" baseline="-25000" dirty="0" smtClean="0">
                          <a:latin typeface="Cambria Math" panose="02040503050406030204" pitchFamily="18" charset="0"/>
                          <a:cs typeface="+mn-cs"/>
                        </a:rPr>
                        <m:t>2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cs typeface="+mn-cs"/>
                        </a:rPr>
                        <m:t>) ≥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cs typeface="+mn-cs"/>
                        </a:rPr>
                        <m:t>𝑓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lang="el-GR" sz="2400" i="1" dirty="0" smtClean="0">
                          <a:latin typeface="Cambria Math" panose="02040503050406030204" pitchFamily="18" charset="0"/>
                          <a:cs typeface="+mn-cs"/>
                        </a:rPr>
                        <m:t>𝛼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cs typeface="+mn-cs"/>
                        </a:rPr>
                        <m:t>∗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lang="en-US" sz="2400" i="1" baseline="-25000" dirty="0" smtClean="0">
                          <a:latin typeface="Cambria Math" panose="02040503050406030204" pitchFamily="18" charset="0"/>
                          <a:cs typeface="+mn-cs"/>
                        </a:rPr>
                        <m:t>1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cs typeface="+mn-cs"/>
                        </a:rPr>
                        <m:t>1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lang="el-GR" sz="2400" i="1" dirty="0" smtClean="0">
                          <a:latin typeface="Cambria Math" panose="02040503050406030204" pitchFamily="18" charset="0"/>
                          <a:cs typeface="+mn-cs"/>
                        </a:rPr>
                        <m:t>𝛼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cs typeface="+mn-cs"/>
                        </a:rPr>
                        <m:t>)∗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lang="en-US" sz="2400" i="1" baseline="-25000" dirty="0" smtClean="0">
                          <a:latin typeface="Cambria Math" panose="02040503050406030204" pitchFamily="18" charset="0"/>
                          <a:cs typeface="+mn-cs"/>
                        </a:rPr>
                        <m:t>2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cs typeface="+mn-cs"/>
                        </a:rPr>
                        <m:t>))</m:t>
                      </m:r>
                    </m:oMath>
                  </m:oMathPara>
                </a14:m>
                <a:endParaRPr lang="en-US" sz="2400" dirty="0">
                  <a:cs typeface="+mn-cs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341725"/>
                <a:ext cx="7543799" cy="4195481"/>
              </a:xfrm>
              <a:blipFill rotWithShape="0">
                <a:blip r:embed="rId5"/>
                <a:stretch>
                  <a:fillRect t="-1744" r="-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886200"/>
            <a:ext cx="4111755" cy="307109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7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28294"/>
            <a:ext cx="3693304" cy="30341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341" y="152400"/>
            <a:ext cx="8229600" cy="1143000"/>
          </a:xfrm>
        </p:spPr>
        <p:txBody>
          <a:bodyPr/>
          <a:lstStyle/>
          <a:p>
            <a:pPr algn="ctr"/>
            <a:r>
              <a:rPr lang="he-IL" dirty="0"/>
              <a:t>הגדרה פורמלית - המשך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45446"/>
                <a:ext cx="7467600" cy="4195481"/>
              </a:xfrm>
            </p:spPr>
            <p:txBody>
              <a:bodyPr/>
              <a:lstStyle/>
              <a:p>
                <a:pPr algn="r" rtl="1"/>
                <a:r>
                  <a:rPr lang="he-IL" sz="2400" dirty="0">
                    <a:cs typeface="+mn-cs"/>
                  </a:rPr>
                  <a:t>הפונקציה </a:t>
                </a:r>
                <a:r>
                  <a:rPr lang="en-US" sz="2400" dirty="0">
                    <a:cs typeface="+mn-cs"/>
                  </a:rPr>
                  <a:t>f</a:t>
                </a:r>
                <a:r>
                  <a:rPr lang="he-IL" sz="2400" dirty="0">
                    <a:cs typeface="+mn-cs"/>
                  </a:rPr>
                  <a:t> נקראת </a:t>
                </a:r>
                <a:r>
                  <a:rPr lang="he-IL" sz="2400" b="1" dirty="0">
                    <a:cs typeface="+mn-cs"/>
                  </a:rPr>
                  <a:t>קעורה</a:t>
                </a:r>
                <a:r>
                  <a:rPr lang="he-IL" sz="2400" dirty="0">
                    <a:cs typeface="+mn-cs"/>
                  </a:rPr>
                  <a:t> בקטע (</a:t>
                </a:r>
                <a:r>
                  <a:rPr lang="en-US" sz="2400" dirty="0">
                    <a:cs typeface="+mn-cs"/>
                  </a:rPr>
                  <a:t>a, b</a:t>
                </a:r>
                <a:r>
                  <a:rPr lang="he-IL" sz="2400" dirty="0">
                    <a:cs typeface="+mn-cs"/>
                  </a:rPr>
                  <a:t>) אם לכל </a:t>
                </a:r>
                <a:r>
                  <a:rPr lang="en-US" sz="2400" dirty="0">
                    <a:cs typeface="+mn-cs"/>
                  </a:rPr>
                  <a:t>x</a:t>
                </a:r>
                <a:r>
                  <a:rPr lang="en-US" sz="2400" baseline="-25000" dirty="0">
                    <a:cs typeface="+mn-cs"/>
                  </a:rPr>
                  <a:t>1</a:t>
                </a:r>
                <a:r>
                  <a:rPr lang="en-US" sz="2400" dirty="0">
                    <a:cs typeface="+mn-cs"/>
                  </a:rPr>
                  <a:t>, x</a:t>
                </a:r>
                <a:r>
                  <a:rPr lang="en-US" sz="2400" baseline="-25000" dirty="0">
                    <a:cs typeface="+mn-cs"/>
                  </a:rPr>
                  <a:t>2</a:t>
                </a:r>
                <a:r>
                  <a:rPr lang="he-IL" sz="2400" dirty="0">
                    <a:cs typeface="+mn-cs"/>
                  </a:rPr>
                  <a:t> המקיימים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cs typeface="+mn-cs"/>
                      </a:rPr>
                      <m:t>𝑎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+mn-cs"/>
                      </a:rPr>
                      <m:t>≤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+mn-cs"/>
                      </a:rPr>
                      <m:t>𝑥</m:t>
                    </m:r>
                    <m:r>
                      <a:rPr lang="en-US" sz="2400" i="1" baseline="-25000" dirty="0" smtClean="0">
                        <a:latin typeface="Cambria Math" panose="02040503050406030204" pitchFamily="18" charset="0"/>
                        <a:cs typeface="+mn-cs"/>
                      </a:rPr>
                      <m:t>1</m:t>
                    </m:r>
                    <m:r>
                      <a:rPr lang="en-US" sz="2400" i="1" dirty="0">
                        <a:latin typeface="Cambria Math" panose="02040503050406030204" pitchFamily="18" charset="0"/>
                        <a:cs typeface="+mn-cs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+mn-cs"/>
                      </a:rPr>
                      <m:t>≤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+mn-cs"/>
                      </a:rPr>
                      <m:t>𝑥</m:t>
                    </m:r>
                    <m:r>
                      <a:rPr lang="en-US" sz="2400" i="1" baseline="-25000" dirty="0" smtClean="0">
                        <a:latin typeface="Cambria Math" panose="02040503050406030204" pitchFamily="18" charset="0"/>
                        <a:cs typeface="+mn-cs"/>
                      </a:rPr>
                      <m:t>2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+mn-cs"/>
                      </a:rPr>
                      <m:t> ≤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+mn-cs"/>
                      </a:rPr>
                      <m:t>𝑏</m:t>
                    </m:r>
                  </m:oMath>
                </a14:m>
                <a:r>
                  <a:rPr lang="he-IL" sz="2400" dirty="0">
                    <a:cs typeface="+mn-cs"/>
                  </a:rPr>
                  <a:t>, מתקיים שהמיתר המחבר את הנקודות </a:t>
                </a:r>
                <a:r>
                  <a:rPr lang="en-US" sz="2400" dirty="0">
                    <a:cs typeface="+mn-cs"/>
                  </a:rPr>
                  <a:t>(x</a:t>
                </a:r>
                <a:r>
                  <a:rPr lang="en-US" sz="2400" baseline="-25000" dirty="0">
                    <a:cs typeface="+mn-cs"/>
                  </a:rPr>
                  <a:t>1</a:t>
                </a:r>
                <a:r>
                  <a:rPr lang="en-US" sz="2400" dirty="0">
                    <a:cs typeface="+mn-cs"/>
                  </a:rPr>
                  <a:t>, f(x</a:t>
                </a:r>
                <a:r>
                  <a:rPr lang="en-US" sz="2400" baseline="-25000" dirty="0">
                    <a:cs typeface="+mn-cs"/>
                  </a:rPr>
                  <a:t>1</a:t>
                </a:r>
                <a:r>
                  <a:rPr lang="en-US" sz="2400" dirty="0">
                    <a:cs typeface="+mn-cs"/>
                  </a:rPr>
                  <a:t>))</a:t>
                </a:r>
                <a:r>
                  <a:rPr lang="he-IL" sz="2400" dirty="0">
                    <a:cs typeface="+mn-cs"/>
                  </a:rPr>
                  <a:t> והנקודה </a:t>
                </a:r>
                <a:r>
                  <a:rPr lang="en-US" sz="2400" dirty="0">
                    <a:cs typeface="+mn-cs"/>
                  </a:rPr>
                  <a:t>(x</a:t>
                </a:r>
                <a:r>
                  <a:rPr lang="en-US" sz="2400" baseline="-25000" dirty="0">
                    <a:cs typeface="+mn-cs"/>
                  </a:rPr>
                  <a:t>2</a:t>
                </a:r>
                <a:r>
                  <a:rPr lang="en-US" sz="2400" dirty="0">
                    <a:cs typeface="+mn-cs"/>
                  </a:rPr>
                  <a:t>, f(x</a:t>
                </a:r>
                <a:r>
                  <a:rPr lang="en-US" sz="2400" baseline="-25000" dirty="0">
                    <a:cs typeface="+mn-cs"/>
                  </a:rPr>
                  <a:t>2</a:t>
                </a:r>
                <a:r>
                  <a:rPr lang="en-US" sz="2400" dirty="0">
                    <a:cs typeface="+mn-cs"/>
                  </a:rPr>
                  <a:t>))</a:t>
                </a:r>
                <a:r>
                  <a:rPr lang="he-IL" sz="2400" dirty="0">
                    <a:cs typeface="+mn-cs"/>
                  </a:rPr>
                  <a:t> שעל גרף הפונקציה, נמצא כולו </a:t>
                </a:r>
                <a:r>
                  <a:rPr lang="he-IL" sz="2400" b="1" dirty="0">
                    <a:cs typeface="+mn-cs"/>
                  </a:rPr>
                  <a:t>מתחת</a:t>
                </a:r>
                <a:r>
                  <a:rPr lang="he-IL" sz="2400" dirty="0">
                    <a:cs typeface="+mn-cs"/>
                  </a:rPr>
                  <a:t> לגרף הפונקציה.</a:t>
                </a:r>
                <a:endParaRPr lang="en-US" sz="2400" dirty="0">
                  <a:cs typeface="+mn-cs"/>
                </a:endParaRPr>
              </a:p>
              <a:p>
                <a:pPr algn="r" rtl="1"/>
                <a:r>
                  <a:rPr lang="he-IL" sz="2400" u="sng" dirty="0">
                    <a:cs typeface="+mn-cs"/>
                  </a:rPr>
                  <a:t>משפט</a:t>
                </a:r>
                <a:r>
                  <a:rPr lang="he-IL" sz="2400" dirty="0">
                    <a:cs typeface="+mn-cs"/>
                  </a:rPr>
                  <a:t>: אם לכל </a:t>
                </a:r>
                <a:r>
                  <a:rPr lang="en-US" sz="2400" dirty="0">
                    <a:cs typeface="+mn-cs"/>
                  </a:rPr>
                  <a:t>x</a:t>
                </a:r>
                <a:r>
                  <a:rPr lang="he-IL" sz="2400" dirty="0">
                    <a:cs typeface="+mn-cs"/>
                  </a:rPr>
                  <a:t> בקטע (</a:t>
                </a:r>
                <a:r>
                  <a:rPr lang="en-US" sz="2400" dirty="0" err="1">
                    <a:cs typeface="+mn-cs"/>
                  </a:rPr>
                  <a:t>a,b</a:t>
                </a:r>
                <a:r>
                  <a:rPr lang="he-IL" sz="2400" dirty="0">
                    <a:cs typeface="+mn-cs"/>
                  </a:rPr>
                  <a:t>) מתקיים </a:t>
                </a:r>
                <a:r>
                  <a:rPr lang="en-US" sz="2400" dirty="0">
                    <a:cs typeface="+mn-cs"/>
                  </a:rPr>
                  <a:t>f’’(x)&gt;0</a:t>
                </a:r>
                <a:r>
                  <a:rPr lang="he-IL" sz="2400" dirty="0">
                    <a:cs typeface="+mn-cs"/>
                  </a:rPr>
                  <a:t> -הפונ' קמורה.</a:t>
                </a:r>
                <a:endParaRPr lang="en-US" sz="2400" dirty="0">
                  <a:cs typeface="+mn-cs"/>
                </a:endParaRPr>
              </a:p>
              <a:p>
                <a:pPr algn="r" rtl="1"/>
                <a:r>
                  <a:rPr lang="he-IL" sz="2400" dirty="0">
                    <a:cs typeface="+mn-cs"/>
                  </a:rPr>
                  <a:t>אם לכל </a:t>
                </a:r>
                <a:r>
                  <a:rPr lang="en-US" sz="2400" dirty="0">
                    <a:cs typeface="+mn-cs"/>
                  </a:rPr>
                  <a:t>x</a:t>
                </a:r>
                <a:r>
                  <a:rPr lang="he-IL" sz="2400" dirty="0">
                    <a:cs typeface="+mn-cs"/>
                  </a:rPr>
                  <a:t> בקטע (</a:t>
                </a:r>
                <a:r>
                  <a:rPr lang="en-US" sz="2400" dirty="0" err="1">
                    <a:cs typeface="+mn-cs"/>
                  </a:rPr>
                  <a:t>a,b</a:t>
                </a:r>
                <a:r>
                  <a:rPr lang="he-IL" sz="2400" dirty="0">
                    <a:cs typeface="+mn-cs"/>
                  </a:rPr>
                  <a:t>) מתקיים </a:t>
                </a:r>
                <a:r>
                  <a:rPr lang="en-US" sz="2400" dirty="0">
                    <a:cs typeface="+mn-cs"/>
                  </a:rPr>
                  <a:t>f’’(x)&lt;0</a:t>
                </a:r>
                <a:r>
                  <a:rPr lang="he-IL" sz="2400" dirty="0">
                    <a:cs typeface="+mn-cs"/>
                  </a:rPr>
                  <a:t> אז הפונ' קעורה.</a:t>
                </a:r>
                <a:endParaRPr lang="he-IL" sz="2400" u="sng" dirty="0">
                  <a:cs typeface="+mn-cs"/>
                </a:endParaRPr>
              </a:p>
              <a:p>
                <a:pPr marL="0" indent="0" algn="r" rtl="1">
                  <a:buNone/>
                </a:pPr>
                <a:endParaRPr lang="he-IL" u="sng" dirty="0">
                  <a:cs typeface="+mn-cs"/>
                </a:endParaRPr>
              </a:p>
              <a:p>
                <a:pPr algn="r" rtl="1"/>
                <a:endParaRPr lang="he-IL" dirty="0">
                  <a:cs typeface="+mn-cs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45446"/>
                <a:ext cx="7467600" cy="4195481"/>
              </a:xfrm>
              <a:blipFill rotWithShape="0">
                <a:blip r:embed="rId3"/>
                <a:stretch>
                  <a:fillRect t="-17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5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אפיוני פונקציה קעורה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905" y="1417639"/>
            <a:ext cx="6859132" cy="524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47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ממ"ן 12 – סמסטר 2016ב שאלה 3 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91665"/>
            <a:ext cx="8229600" cy="2904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98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7447</TotalTime>
  <Words>1442</Words>
  <Application>Microsoft Office PowerPoint</Application>
  <PresentationFormat>‫הצגה על המסך (4:3)</PresentationFormat>
  <Paragraphs>183</Paragraphs>
  <Slides>26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26</vt:i4>
      </vt:variant>
    </vt:vector>
  </HeadingPairs>
  <TitlesOfParts>
    <vt:vector size="33" baseType="lpstr">
      <vt:lpstr>Calibri</vt:lpstr>
      <vt:lpstr>Cambria Math</vt:lpstr>
      <vt:lpstr>Lucida Sans Unicode</vt:lpstr>
      <vt:lpstr>Verdana</vt:lpstr>
      <vt:lpstr>Wingdings 2</vt:lpstr>
      <vt:lpstr>Wingdings 3</vt:lpstr>
      <vt:lpstr>Concourse</vt:lpstr>
      <vt:lpstr>חשבון דיפרנציאלי לתלמידי כלכלה וניהול</vt:lpstr>
      <vt:lpstr>נושאי השעור</vt:lpstr>
      <vt:lpstr>פונקציות קמורות וקעורות - הקדמה</vt:lpstr>
      <vt:lpstr>פונקציה קמורה (Convex)</vt:lpstr>
      <vt:lpstr>פונקציה קעורה (Concave)</vt:lpstr>
      <vt:lpstr>הגדרה פורמלית - רשות</vt:lpstr>
      <vt:lpstr>הגדרה פורמלית - המשך</vt:lpstr>
      <vt:lpstr>אפיוני פונקציה קעורה</vt:lpstr>
      <vt:lpstr>ממ"ן 12 – סמסטר 2016ב שאלה 3 </vt:lpstr>
      <vt:lpstr>תרגיל 3 סעיף ב' – 3 דרכים לפתרון</vt:lpstr>
      <vt:lpstr>פתרון 1 – רישום משוואת המיתר</vt:lpstr>
      <vt:lpstr>פתרון 2 – דמיון משולשים ויחס צלעות</vt:lpstr>
      <vt:lpstr>פתרון 3 – אישויון השיפועים</vt:lpstr>
      <vt:lpstr>תהליך לוגי של הוכחה</vt:lpstr>
      <vt:lpstr>דוגמא לפורמט הוכחה</vt:lpstr>
      <vt:lpstr>בעיות הוכחה – הדגמה...</vt:lpstr>
      <vt:lpstr>הוכחה מלאה – חלק ב'</vt:lpstr>
      <vt:lpstr>חלק ב' - שרטוט</vt:lpstr>
      <vt:lpstr>נקודות פיתול</vt:lpstr>
      <vt:lpstr>שרטוט הפונקציה</vt:lpstr>
      <vt:lpstr>סיכום חקירת פונקציה</vt:lpstr>
      <vt:lpstr>מושג הגמישות (Elasticity) (חשוב לכלכלנים, לא לבחינה בקורס הזה)</vt:lpstr>
      <vt:lpstr>מושג הגמישות (Elasticity) (עמ' 99 ביח' 3-4)</vt:lpstr>
      <vt:lpstr>גמישות – הגדרה מתימטית (עמ' 100 ביח' 3-4)</vt:lpstr>
      <vt:lpstr>גמישות – יישום בכלכלה</vt:lpstr>
      <vt:lpstr>תרגול - ממ"ן 12 סמסטר 2016ב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חשבון דיפרנציאלי לתלמידי כלכלה וניהול</dc:title>
  <dc:creator>user</dc:creator>
  <cp:lastModifiedBy>Roy Mimran</cp:lastModifiedBy>
  <cp:revision>109</cp:revision>
  <cp:lastPrinted>2017-11-25T04:47:43Z</cp:lastPrinted>
  <dcterms:created xsi:type="dcterms:W3CDTF">2016-12-03T14:47:00Z</dcterms:created>
  <dcterms:modified xsi:type="dcterms:W3CDTF">2019-08-13T08:47:36Z</dcterms:modified>
</cp:coreProperties>
</file>