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62"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2"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Sheet1!$B$2</c:f>
              <c:strCache>
                <c:ptCount val="1"/>
                <c:pt idx="0">
                  <c:v>Index 8</c:v>
                </c:pt>
              </c:strCache>
            </c:strRef>
          </c:tx>
          <c:marker>
            <c:symbol val="none"/>
          </c:marker>
          <c:xVal>
            <c:numRef>
              <c:f>Sheet1!$A$3:$A$6</c:f>
              <c:numCache>
                <c:formatCode>General</c:formatCode>
                <c:ptCount val="4"/>
                <c:pt idx="0">
                  <c:v>0</c:v>
                </c:pt>
                <c:pt idx="1">
                  <c:v>4</c:v>
                </c:pt>
                <c:pt idx="2">
                  <c:v>6</c:v>
                </c:pt>
                <c:pt idx="3">
                  <c:v>8</c:v>
                </c:pt>
              </c:numCache>
            </c:numRef>
          </c:xVal>
          <c:yVal>
            <c:numRef>
              <c:f>Sheet1!$B$3:$B$6</c:f>
              <c:numCache>
                <c:formatCode>General</c:formatCode>
                <c:ptCount val="4"/>
                <c:pt idx="0">
                  <c:v>4</c:v>
                </c:pt>
                <c:pt idx="1">
                  <c:v>2</c:v>
                </c:pt>
                <c:pt idx="2">
                  <c:v>1</c:v>
                </c:pt>
                <c:pt idx="3">
                  <c:v>0</c:v>
                </c:pt>
              </c:numCache>
            </c:numRef>
          </c:yVal>
          <c:smooth val="1"/>
          <c:extLst>
            <c:ext xmlns:c16="http://schemas.microsoft.com/office/drawing/2014/chart" uri="{C3380CC4-5D6E-409C-BE32-E72D297353CC}">
              <c16:uniqueId val="{00000000-2830-420E-AFD7-AAB60A1B22A7}"/>
            </c:ext>
          </c:extLst>
        </c:ser>
        <c:ser>
          <c:idx val="1"/>
          <c:order val="1"/>
          <c:tx>
            <c:strRef>
              <c:f>Sheet1!$C$2</c:f>
              <c:strCache>
                <c:ptCount val="1"/>
                <c:pt idx="0">
                  <c:v>Index 6</c:v>
                </c:pt>
              </c:strCache>
            </c:strRef>
          </c:tx>
          <c:marker>
            <c:symbol val="none"/>
          </c:marker>
          <c:xVal>
            <c:numRef>
              <c:f>Sheet1!$A$3:$A$6</c:f>
              <c:numCache>
                <c:formatCode>General</c:formatCode>
                <c:ptCount val="4"/>
                <c:pt idx="0">
                  <c:v>0</c:v>
                </c:pt>
                <c:pt idx="1">
                  <c:v>4</c:v>
                </c:pt>
                <c:pt idx="2">
                  <c:v>6</c:v>
                </c:pt>
                <c:pt idx="3">
                  <c:v>8</c:v>
                </c:pt>
              </c:numCache>
            </c:numRef>
          </c:xVal>
          <c:yVal>
            <c:numRef>
              <c:f>Sheet1!$C$3:$C$6</c:f>
              <c:numCache>
                <c:formatCode>General</c:formatCode>
                <c:ptCount val="4"/>
                <c:pt idx="0">
                  <c:v>3</c:v>
                </c:pt>
                <c:pt idx="1">
                  <c:v>1</c:v>
                </c:pt>
                <c:pt idx="2">
                  <c:v>0</c:v>
                </c:pt>
              </c:numCache>
            </c:numRef>
          </c:yVal>
          <c:smooth val="1"/>
          <c:extLst>
            <c:ext xmlns:c16="http://schemas.microsoft.com/office/drawing/2014/chart" uri="{C3380CC4-5D6E-409C-BE32-E72D297353CC}">
              <c16:uniqueId val="{00000001-2830-420E-AFD7-AAB60A1B22A7}"/>
            </c:ext>
          </c:extLst>
        </c:ser>
        <c:ser>
          <c:idx val="2"/>
          <c:order val="2"/>
          <c:tx>
            <c:strRef>
              <c:f>Sheet1!$D$2</c:f>
              <c:strCache>
                <c:ptCount val="1"/>
                <c:pt idx="0">
                  <c:v>Index 4</c:v>
                </c:pt>
              </c:strCache>
            </c:strRef>
          </c:tx>
          <c:marker>
            <c:symbol val="none"/>
          </c:marker>
          <c:xVal>
            <c:numRef>
              <c:f>Sheet1!$A$3:$A$6</c:f>
              <c:numCache>
                <c:formatCode>General</c:formatCode>
                <c:ptCount val="4"/>
                <c:pt idx="0">
                  <c:v>0</c:v>
                </c:pt>
                <c:pt idx="1">
                  <c:v>4</c:v>
                </c:pt>
                <c:pt idx="2">
                  <c:v>6</c:v>
                </c:pt>
                <c:pt idx="3">
                  <c:v>8</c:v>
                </c:pt>
              </c:numCache>
            </c:numRef>
          </c:xVal>
          <c:yVal>
            <c:numRef>
              <c:f>Sheet1!$D$3:$D$6</c:f>
              <c:numCache>
                <c:formatCode>General</c:formatCode>
                <c:ptCount val="4"/>
                <c:pt idx="0">
                  <c:v>2</c:v>
                </c:pt>
                <c:pt idx="1">
                  <c:v>0</c:v>
                </c:pt>
              </c:numCache>
            </c:numRef>
          </c:yVal>
          <c:smooth val="1"/>
          <c:extLst>
            <c:ext xmlns:c16="http://schemas.microsoft.com/office/drawing/2014/chart" uri="{C3380CC4-5D6E-409C-BE32-E72D297353CC}">
              <c16:uniqueId val="{00000002-2830-420E-AFD7-AAB60A1B22A7}"/>
            </c:ext>
          </c:extLst>
        </c:ser>
        <c:dLbls>
          <c:showLegendKey val="0"/>
          <c:showVal val="0"/>
          <c:showCatName val="0"/>
          <c:showSerName val="0"/>
          <c:showPercent val="0"/>
          <c:showBubbleSize val="0"/>
        </c:dLbls>
        <c:axId val="681176448"/>
        <c:axId val="681175664"/>
      </c:scatterChart>
      <c:valAx>
        <c:axId val="681176448"/>
        <c:scaling>
          <c:orientation val="minMax"/>
        </c:scaling>
        <c:delete val="0"/>
        <c:axPos val="b"/>
        <c:numFmt formatCode="General" sourceLinked="1"/>
        <c:majorTickMark val="out"/>
        <c:minorTickMark val="none"/>
        <c:tickLblPos val="nextTo"/>
        <c:crossAx val="681175664"/>
        <c:crosses val="autoZero"/>
        <c:crossBetween val="midCat"/>
      </c:valAx>
      <c:valAx>
        <c:axId val="681175664"/>
        <c:scaling>
          <c:orientation val="minMax"/>
        </c:scaling>
        <c:delete val="0"/>
        <c:axPos val="l"/>
        <c:majorGridlines/>
        <c:numFmt formatCode="General" sourceLinked="1"/>
        <c:majorTickMark val="out"/>
        <c:minorTickMark val="none"/>
        <c:tickLblPos val="nextTo"/>
        <c:crossAx val="681176448"/>
        <c:crosses val="autoZero"/>
        <c:crossBetween val="midCat"/>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Sheet1!$B$1</c:f>
              <c:strCache>
                <c:ptCount val="1"/>
                <c:pt idx="0">
                  <c:v>Index 4</c:v>
                </c:pt>
              </c:strCache>
            </c:strRef>
          </c:tx>
          <c:marker>
            <c:symbol val="none"/>
          </c:marker>
          <c:xVal>
            <c:numRef>
              <c:f>Sheet1!$A$2:$A$5</c:f>
              <c:numCache>
                <c:formatCode>General</c:formatCode>
                <c:ptCount val="4"/>
                <c:pt idx="0">
                  <c:v>0.7</c:v>
                </c:pt>
                <c:pt idx="1">
                  <c:v>1.6</c:v>
                </c:pt>
                <c:pt idx="2">
                  <c:v>2.5</c:v>
                </c:pt>
                <c:pt idx="3">
                  <c:v>3.5</c:v>
                </c:pt>
              </c:numCache>
            </c:numRef>
          </c:xVal>
          <c:yVal>
            <c:numRef>
              <c:f>Sheet1!$B$2:$B$5</c:f>
              <c:numCache>
                <c:formatCode>General</c:formatCode>
                <c:ptCount val="4"/>
                <c:pt idx="0">
                  <c:v>5.7142857142857144</c:v>
                </c:pt>
                <c:pt idx="1">
                  <c:v>2.5</c:v>
                </c:pt>
                <c:pt idx="2">
                  <c:v>1.6</c:v>
                </c:pt>
                <c:pt idx="3">
                  <c:v>1.1428571428571428</c:v>
                </c:pt>
              </c:numCache>
            </c:numRef>
          </c:yVal>
          <c:smooth val="1"/>
          <c:extLst>
            <c:ext xmlns:c16="http://schemas.microsoft.com/office/drawing/2014/chart" uri="{C3380CC4-5D6E-409C-BE32-E72D297353CC}">
              <c16:uniqueId val="{00000000-F78A-4FC9-A3DB-8014070D60C8}"/>
            </c:ext>
          </c:extLst>
        </c:ser>
        <c:ser>
          <c:idx val="1"/>
          <c:order val="1"/>
          <c:tx>
            <c:strRef>
              <c:f>Sheet1!$C$1</c:f>
              <c:strCache>
                <c:ptCount val="1"/>
                <c:pt idx="0">
                  <c:v>Index 6</c:v>
                </c:pt>
              </c:strCache>
            </c:strRef>
          </c:tx>
          <c:marker>
            <c:symbol val="none"/>
          </c:marker>
          <c:xVal>
            <c:numRef>
              <c:f>Sheet1!$A$2:$A$5</c:f>
              <c:numCache>
                <c:formatCode>General</c:formatCode>
                <c:ptCount val="4"/>
                <c:pt idx="0">
                  <c:v>0.7</c:v>
                </c:pt>
                <c:pt idx="1">
                  <c:v>1.6</c:v>
                </c:pt>
                <c:pt idx="2">
                  <c:v>2.5</c:v>
                </c:pt>
                <c:pt idx="3">
                  <c:v>3.5</c:v>
                </c:pt>
              </c:numCache>
            </c:numRef>
          </c:xVal>
          <c:yVal>
            <c:numRef>
              <c:f>Sheet1!$C$2:$C$5</c:f>
              <c:numCache>
                <c:formatCode>General</c:formatCode>
                <c:ptCount val="4"/>
                <c:pt idx="0">
                  <c:v>8.5714285714285712</c:v>
                </c:pt>
                <c:pt idx="1">
                  <c:v>3.75</c:v>
                </c:pt>
                <c:pt idx="2">
                  <c:v>2.4</c:v>
                </c:pt>
                <c:pt idx="3">
                  <c:v>1.7142857142857142</c:v>
                </c:pt>
              </c:numCache>
            </c:numRef>
          </c:yVal>
          <c:smooth val="1"/>
          <c:extLst>
            <c:ext xmlns:c16="http://schemas.microsoft.com/office/drawing/2014/chart" uri="{C3380CC4-5D6E-409C-BE32-E72D297353CC}">
              <c16:uniqueId val="{00000001-F78A-4FC9-A3DB-8014070D60C8}"/>
            </c:ext>
          </c:extLst>
        </c:ser>
        <c:ser>
          <c:idx val="2"/>
          <c:order val="2"/>
          <c:tx>
            <c:strRef>
              <c:f>Sheet1!$D$1</c:f>
              <c:strCache>
                <c:ptCount val="1"/>
                <c:pt idx="0">
                  <c:v>Index 8</c:v>
                </c:pt>
              </c:strCache>
            </c:strRef>
          </c:tx>
          <c:marker>
            <c:symbol val="none"/>
          </c:marker>
          <c:xVal>
            <c:numRef>
              <c:f>Sheet1!$A$2:$A$5</c:f>
              <c:numCache>
                <c:formatCode>General</c:formatCode>
                <c:ptCount val="4"/>
                <c:pt idx="0">
                  <c:v>0.7</c:v>
                </c:pt>
                <c:pt idx="1">
                  <c:v>1.6</c:v>
                </c:pt>
                <c:pt idx="2">
                  <c:v>2.5</c:v>
                </c:pt>
                <c:pt idx="3">
                  <c:v>3.5</c:v>
                </c:pt>
              </c:numCache>
            </c:numRef>
          </c:xVal>
          <c:yVal>
            <c:numRef>
              <c:f>Sheet1!$D$2:$D$5</c:f>
              <c:numCache>
                <c:formatCode>General</c:formatCode>
                <c:ptCount val="4"/>
                <c:pt idx="0">
                  <c:v>11.428571428571429</c:v>
                </c:pt>
                <c:pt idx="1">
                  <c:v>5</c:v>
                </c:pt>
                <c:pt idx="2">
                  <c:v>3.2</c:v>
                </c:pt>
                <c:pt idx="3">
                  <c:v>2.2857142857142856</c:v>
                </c:pt>
              </c:numCache>
            </c:numRef>
          </c:yVal>
          <c:smooth val="1"/>
          <c:extLst>
            <c:ext xmlns:c16="http://schemas.microsoft.com/office/drawing/2014/chart" uri="{C3380CC4-5D6E-409C-BE32-E72D297353CC}">
              <c16:uniqueId val="{00000002-F78A-4FC9-A3DB-8014070D60C8}"/>
            </c:ext>
          </c:extLst>
        </c:ser>
        <c:dLbls>
          <c:showLegendKey val="0"/>
          <c:showVal val="0"/>
          <c:showCatName val="0"/>
          <c:showSerName val="0"/>
          <c:showPercent val="0"/>
          <c:showBubbleSize val="0"/>
        </c:dLbls>
        <c:axId val="681172920"/>
        <c:axId val="681173312"/>
      </c:scatterChart>
      <c:valAx>
        <c:axId val="681172920"/>
        <c:scaling>
          <c:orientation val="minMax"/>
        </c:scaling>
        <c:delete val="0"/>
        <c:axPos val="b"/>
        <c:numFmt formatCode="General" sourceLinked="1"/>
        <c:majorTickMark val="out"/>
        <c:minorTickMark val="none"/>
        <c:tickLblPos val="nextTo"/>
        <c:crossAx val="681173312"/>
        <c:crosses val="autoZero"/>
        <c:crossBetween val="midCat"/>
      </c:valAx>
      <c:valAx>
        <c:axId val="681173312"/>
        <c:scaling>
          <c:orientation val="minMax"/>
        </c:scaling>
        <c:delete val="0"/>
        <c:axPos val="l"/>
        <c:majorGridlines/>
        <c:numFmt formatCode="General" sourceLinked="1"/>
        <c:majorTickMark val="out"/>
        <c:minorTickMark val="none"/>
        <c:tickLblPos val="nextTo"/>
        <c:crossAx val="681172920"/>
        <c:crosses val="autoZero"/>
        <c:crossBetween val="midCat"/>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0.25</cdr:x>
      <cdr:y>0.37987</cdr:y>
    </cdr:from>
    <cdr:to>
      <cdr:x>0.37037</cdr:x>
      <cdr:y>0.44721</cdr:y>
    </cdr:to>
    <cdr:sp macro="" textlink="">
      <cdr:nvSpPr>
        <cdr:cNvPr id="2" name="TextBox 1"/>
        <cdr:cNvSpPr txBox="1"/>
      </cdr:nvSpPr>
      <cdr:spPr>
        <a:xfrm xmlns:a="http://schemas.openxmlformats.org/drawingml/2006/main">
          <a:off x="2057400" y="1719262"/>
          <a:ext cx="990600" cy="304800"/>
        </a:xfrm>
        <a:prstGeom xmlns:a="http://schemas.openxmlformats.org/drawingml/2006/main" prst="rect">
          <a:avLst/>
        </a:prstGeom>
        <a:scene3d xmlns:a="http://schemas.openxmlformats.org/drawingml/2006/main">
          <a:camera prst="orthographicFront">
            <a:rot lat="0" lon="0" rev="19200000"/>
          </a:camera>
          <a:lightRig rig="threePt" dir="t"/>
        </a:scene3d>
      </cdr:spPr>
      <cdr:txBody>
        <a:bodyPr xmlns:a="http://schemas.openxmlformats.org/drawingml/2006/main" vertOverflow="clip" wrap="square" rtlCol="0"/>
        <a:lstStyle xmlns:a="http://schemas.openxmlformats.org/drawingml/2006/main"/>
        <a:p xmlns:a="http://schemas.openxmlformats.org/drawingml/2006/main">
          <a:r>
            <a:rPr lang="en-US" sz="1200" b="1" dirty="0"/>
            <a:t>2x+y=8</a:t>
          </a:r>
        </a:p>
      </cdr:txBody>
    </cdr:sp>
  </cdr:relSizeAnchor>
  <cdr:relSizeAnchor xmlns:cdr="http://schemas.openxmlformats.org/drawingml/2006/chartDrawing">
    <cdr:from>
      <cdr:x>0.17593</cdr:x>
      <cdr:y>0.63241</cdr:y>
    </cdr:from>
    <cdr:to>
      <cdr:x>0.2963</cdr:x>
      <cdr:y>0.69975</cdr:y>
    </cdr:to>
    <cdr:sp macro="" textlink="">
      <cdr:nvSpPr>
        <cdr:cNvPr id="3" name="TextBox 1"/>
        <cdr:cNvSpPr txBox="1"/>
      </cdr:nvSpPr>
      <cdr:spPr>
        <a:xfrm xmlns:a="http://schemas.openxmlformats.org/drawingml/2006/main">
          <a:off x="1447800" y="2862262"/>
          <a:ext cx="990600" cy="304800"/>
        </a:xfrm>
        <a:prstGeom xmlns:a="http://schemas.openxmlformats.org/drawingml/2006/main" prst="rect">
          <a:avLst/>
        </a:prstGeom>
        <a:scene3d xmlns:a="http://schemas.openxmlformats.org/drawingml/2006/main">
          <a:camera prst="orthographicFront">
            <a:rot lat="0" lon="0" rev="19200000"/>
          </a:camera>
          <a:lightRig rig="threePt" dir="t"/>
        </a:scene3d>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2x+y=4</a:t>
          </a:r>
        </a:p>
        <a:p xmlns:a="http://schemas.openxmlformats.org/drawingml/2006/main">
          <a:endParaRPr lang="en-US" sz="1200" b="1" dirty="0"/>
        </a:p>
      </cdr:txBody>
    </cdr:sp>
  </cdr:relSizeAnchor>
  <cdr:relSizeAnchor xmlns:cdr="http://schemas.openxmlformats.org/drawingml/2006/chartDrawing">
    <cdr:from>
      <cdr:x>0.23148</cdr:x>
      <cdr:y>0.53139</cdr:y>
    </cdr:from>
    <cdr:to>
      <cdr:x>0.35185</cdr:x>
      <cdr:y>0.59874</cdr:y>
    </cdr:to>
    <cdr:sp macro="" textlink="">
      <cdr:nvSpPr>
        <cdr:cNvPr id="5" name="TextBox 1"/>
        <cdr:cNvSpPr txBox="1"/>
      </cdr:nvSpPr>
      <cdr:spPr>
        <a:xfrm xmlns:a="http://schemas.openxmlformats.org/drawingml/2006/main">
          <a:off x="1905000" y="2405062"/>
          <a:ext cx="990600" cy="304800"/>
        </a:xfrm>
        <a:prstGeom xmlns:a="http://schemas.openxmlformats.org/drawingml/2006/main" prst="rect">
          <a:avLst/>
        </a:prstGeom>
        <a:scene3d xmlns:a="http://schemas.openxmlformats.org/drawingml/2006/main">
          <a:camera prst="orthographicFront">
            <a:rot lat="0" lon="0" rev="19200000"/>
          </a:camera>
          <a:lightRig rig="threePt" dir="t"/>
        </a:scene3d>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2x+y=6</a:t>
          </a:r>
        </a:p>
      </cdr:txBody>
    </cdr:sp>
  </cdr:relSizeAnchor>
  <cdr:relSizeAnchor xmlns:cdr="http://schemas.openxmlformats.org/drawingml/2006/chartDrawing">
    <cdr:from>
      <cdr:x>0.41667</cdr:x>
      <cdr:y>0.36303</cdr:y>
    </cdr:from>
    <cdr:to>
      <cdr:x>0.46296</cdr:x>
      <cdr:y>0.64925</cdr:y>
    </cdr:to>
    <cdr:sp macro="" textlink="">
      <cdr:nvSpPr>
        <cdr:cNvPr id="6" name="Up Arrow 5"/>
        <cdr:cNvSpPr/>
      </cdr:nvSpPr>
      <cdr:spPr>
        <a:xfrm xmlns:a="http://schemas.openxmlformats.org/drawingml/2006/main">
          <a:off x="3429000" y="1643062"/>
          <a:ext cx="381000" cy="1295400"/>
        </a:xfrm>
        <a:prstGeom xmlns:a="http://schemas.openxmlformats.org/drawingml/2006/main" prst="upArrow">
          <a:avLst/>
        </a:prstGeom>
        <a:scene3d xmlns:a="http://schemas.openxmlformats.org/drawingml/2006/main">
          <a:camera prst="orthographicFront">
            <a:rot lat="0" lon="0" rev="19200000"/>
          </a:camera>
          <a:lightRig rig="threePt" dir="t"/>
        </a:scene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0.34259</cdr:x>
      <cdr:y>0.32936</cdr:y>
    </cdr:from>
    <cdr:to>
      <cdr:x>0.39815</cdr:x>
      <cdr:y>0.59874</cdr:y>
    </cdr:to>
    <cdr:sp macro="" textlink="">
      <cdr:nvSpPr>
        <cdr:cNvPr id="2" name="Up Arrow 1"/>
        <cdr:cNvSpPr/>
      </cdr:nvSpPr>
      <cdr:spPr>
        <a:xfrm xmlns:a="http://schemas.openxmlformats.org/drawingml/2006/main">
          <a:off x="2819400" y="1490662"/>
          <a:ext cx="457200" cy="1219200"/>
        </a:xfrm>
        <a:prstGeom xmlns:a="http://schemas.openxmlformats.org/drawingml/2006/main" prst="upArrow">
          <a:avLst/>
        </a:prstGeom>
        <a:scene3d xmlns:a="http://schemas.openxmlformats.org/drawingml/2006/main">
          <a:camera prst="orthographicFront">
            <a:rot lat="0" lon="0" rev="19200000"/>
          </a:camera>
          <a:lightRig rig="threePt" dir="t"/>
        </a:scene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7FCF212-FC10-420E-87DA-8B28D986D94D}" type="datetimeFigureOut">
              <a:rPr lang="en-US" smtClean="0"/>
              <a:t>8/13/2019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F689FAF-7615-4F3A-8E96-FDD0002A304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FCF212-FC10-420E-87DA-8B28D986D94D}"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89FAF-7615-4F3A-8E96-FDD0002A30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FCF212-FC10-420E-87DA-8B28D986D94D}"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89FAF-7615-4F3A-8E96-FDD0002A30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FCF212-FC10-420E-87DA-8B28D986D94D}"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89FAF-7615-4F3A-8E96-FDD0002A304B}"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7FCF212-FC10-420E-87DA-8B28D986D94D}"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89FAF-7615-4F3A-8E96-FDD0002A304B}"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7FCF212-FC10-420E-87DA-8B28D986D94D}"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89FAF-7615-4F3A-8E96-FDD0002A304B}"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7FCF212-FC10-420E-87DA-8B28D986D94D}" type="datetimeFigureOut">
              <a:rPr lang="en-US" smtClean="0"/>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89FAF-7615-4F3A-8E96-FDD0002A304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FCF212-FC10-420E-87DA-8B28D986D94D}" type="datetimeFigureOut">
              <a:rPr lang="en-US" smtClean="0"/>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89FAF-7615-4F3A-8E96-FDD0002A304B}"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CF212-FC10-420E-87DA-8B28D986D94D}" type="datetimeFigureOut">
              <a:rPr lang="en-US" smtClean="0"/>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89FAF-7615-4F3A-8E96-FDD0002A30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7FCF212-FC10-420E-87DA-8B28D986D94D}"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89FAF-7615-4F3A-8E96-FDD0002A304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7FCF212-FC10-420E-87DA-8B28D986D94D}" type="datetimeFigureOut">
              <a:rPr lang="en-US" smtClean="0"/>
              <a:t>8/13/2019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F689FAF-7615-4F3A-8E96-FDD0002A304B}"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7FCF212-FC10-420E-87DA-8B28D986D94D}" type="datetimeFigureOut">
              <a:rPr lang="en-US" smtClean="0"/>
              <a:t>8/13/2019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F689FAF-7615-4F3A-8E96-FDD0002A30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dirty="0"/>
              <a:t>חשבון דיפרנציאלי לתלמידי כלכלה וניהול</a:t>
            </a:r>
            <a:endParaRPr lang="en-US" dirty="0"/>
          </a:p>
        </p:txBody>
      </p:sp>
      <p:sp>
        <p:nvSpPr>
          <p:cNvPr id="3" name="Subtitle 2"/>
          <p:cNvSpPr>
            <a:spLocks noGrp="1"/>
          </p:cNvSpPr>
          <p:nvPr>
            <p:ph type="subTitle" idx="1"/>
          </p:nvPr>
        </p:nvSpPr>
        <p:spPr/>
        <p:txBody>
          <a:bodyPr/>
          <a:lstStyle/>
          <a:p>
            <a:pPr rtl="1"/>
            <a:r>
              <a:rPr lang="he-IL" dirty="0"/>
              <a:t>שיעור 7</a:t>
            </a:r>
          </a:p>
          <a:p>
            <a:r>
              <a:rPr lang="he-IL" dirty="0"/>
              <a:t>רועי מימרן</a:t>
            </a:r>
            <a:endParaRPr lang="en-US" dirty="0"/>
          </a:p>
        </p:txBody>
      </p:sp>
      <p:sp>
        <p:nvSpPr>
          <p:cNvPr id="4" name="TextBox 3"/>
          <p:cNvSpPr txBox="1"/>
          <p:nvPr/>
        </p:nvSpPr>
        <p:spPr>
          <a:xfrm>
            <a:off x="457200" y="6019800"/>
            <a:ext cx="7848600" cy="369332"/>
          </a:xfrm>
          <a:prstGeom prst="rect">
            <a:avLst/>
          </a:prstGeom>
          <a:noFill/>
        </p:spPr>
        <p:txBody>
          <a:bodyPr wrap="square" rtlCol="0">
            <a:spAutoFit/>
          </a:bodyPr>
          <a:lstStyle/>
          <a:p>
            <a:pPr algn="r" rtl="1"/>
            <a:r>
              <a:rPr lang="he-IL" dirty="0"/>
              <a:t>©כל הזכויות שמורות לאוניברסיטה הפתוחה ולמחבר.</a:t>
            </a:r>
            <a:endParaRPr lang="en-US" dirty="0"/>
          </a:p>
        </p:txBody>
      </p:sp>
    </p:spTree>
    <p:extLst>
      <p:ext uri="{BB962C8B-B14F-4D97-AF65-F5344CB8AC3E}">
        <p14:creationId xmlns:p14="http://schemas.microsoft.com/office/powerpoint/2010/main" val="3962577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lnSpcReduction="20000"/>
              </a:bodyPr>
              <a:lstStyle/>
              <a:p>
                <a:pPr algn="r" rtl="1"/>
                <a:r>
                  <a:rPr lang="he-IL" dirty="0">
                    <a:latin typeface="Cambria Math" panose="02040503050406030204" pitchFamily="18" charset="0"/>
                    <a:ea typeface="Cambria Math" panose="02040503050406030204" pitchFamily="18" charset="0"/>
                  </a:rPr>
                  <a:t>נניח שצרכן הולך לחנות וקונה שני מוצרים: כמות </a:t>
                </a:r>
                <a:r>
                  <a:rPr lang="en-US" dirty="0">
                    <a:latin typeface="Cambria Math" panose="02040503050406030204" pitchFamily="18" charset="0"/>
                    <a:ea typeface="Cambria Math" panose="02040503050406030204" pitchFamily="18" charset="0"/>
                  </a:rPr>
                  <a:t>x</a:t>
                </a:r>
                <a:r>
                  <a:rPr lang="he-IL" dirty="0">
                    <a:latin typeface="Cambria Math" panose="02040503050406030204" pitchFamily="18" charset="0"/>
                    <a:ea typeface="Cambria Math" panose="02040503050406030204" pitchFamily="18" charset="0"/>
                  </a:rPr>
                  <a:t> ממוצר שמחירו </a:t>
                </a:r>
                <a14:m>
                  <m:oMath xmlns:m="http://schemas.openxmlformats.org/officeDocument/2006/math">
                    <m:r>
                      <a:rPr lang="en-US" i="1" dirty="0" smtClean="0">
                        <a:latin typeface="Cambria Math" panose="02040503050406030204" pitchFamily="18" charset="0"/>
                        <a:ea typeface="Cambria Math" panose="02040503050406030204" pitchFamily="18" charset="0"/>
                      </a:rPr>
                      <m:t>𝑝</m:t>
                    </m:r>
                    <m:r>
                      <a:rPr lang="en-US" i="1" baseline="-25000" dirty="0" smtClean="0">
                        <a:latin typeface="Cambria Math" panose="02040503050406030204" pitchFamily="18" charset="0"/>
                        <a:ea typeface="Cambria Math" panose="02040503050406030204" pitchFamily="18" charset="0"/>
                      </a:rPr>
                      <m:t>1</m:t>
                    </m:r>
                  </m:oMath>
                </a14:m>
                <a:r>
                  <a:rPr lang="he-IL" dirty="0">
                    <a:latin typeface="Cambria Math" panose="02040503050406030204" pitchFamily="18" charset="0"/>
                    <a:ea typeface="Cambria Math" panose="02040503050406030204" pitchFamily="18" charset="0"/>
                  </a:rPr>
                  <a:t>, וכמות </a:t>
                </a:r>
                <a:r>
                  <a:rPr lang="en-US" dirty="0">
                    <a:latin typeface="Cambria Math" panose="02040503050406030204" pitchFamily="18" charset="0"/>
                    <a:ea typeface="Cambria Math" panose="02040503050406030204" pitchFamily="18" charset="0"/>
                  </a:rPr>
                  <a:t>y</a:t>
                </a:r>
                <a:r>
                  <a:rPr lang="he-IL" dirty="0">
                    <a:latin typeface="Cambria Math" panose="02040503050406030204" pitchFamily="18" charset="0"/>
                    <a:ea typeface="Cambria Math" panose="02040503050406030204" pitchFamily="18" charset="0"/>
                  </a:rPr>
                  <a:t> ממוצר שמחירו </a:t>
                </a:r>
                <a14:m>
                  <m:oMath xmlns:m="http://schemas.openxmlformats.org/officeDocument/2006/math">
                    <m:r>
                      <a:rPr lang="en-US" i="1" dirty="0" smtClean="0">
                        <a:latin typeface="Cambria Math" panose="02040503050406030204" pitchFamily="18" charset="0"/>
                        <a:ea typeface="Cambria Math" panose="02040503050406030204" pitchFamily="18" charset="0"/>
                      </a:rPr>
                      <m:t>𝑝</m:t>
                    </m:r>
                    <m:r>
                      <a:rPr lang="en-US" i="1" baseline="-25000" dirty="0" smtClean="0">
                        <a:latin typeface="Cambria Math" panose="02040503050406030204" pitchFamily="18" charset="0"/>
                        <a:ea typeface="Cambria Math" panose="02040503050406030204" pitchFamily="18" charset="0"/>
                      </a:rPr>
                      <m:t>2</m:t>
                    </m:r>
                  </m:oMath>
                </a14:m>
                <a:r>
                  <a:rPr lang="he-IL" dirty="0">
                    <a:latin typeface="Cambria Math" panose="02040503050406030204" pitchFamily="18" charset="0"/>
                    <a:ea typeface="Cambria Math" panose="02040503050406030204" pitchFamily="18" charset="0"/>
                  </a:rPr>
                  <a:t>. אז ההוצאה הכוללת תיוצג ע"י הפונקציה </a:t>
                </a:r>
                <a14:m>
                  <m:oMath xmlns:m="http://schemas.openxmlformats.org/officeDocument/2006/math">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baseline="-25000"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baseline="-25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𝑦</m:t>
                    </m:r>
                  </m:oMath>
                </a14:m>
                <a:r>
                  <a:rPr lang="he-IL" dirty="0">
                    <a:latin typeface="Cambria Math" panose="02040503050406030204" pitchFamily="18" charset="0"/>
                    <a:ea typeface="Cambria Math" panose="02040503050406030204" pitchFamily="18" charset="0"/>
                  </a:rPr>
                  <a:t>. כיצד תיראה עש"ע של הפונקציה? כיצד תראה מפת עש"ע?</a:t>
                </a:r>
              </a:p>
              <a:p>
                <a:pPr algn="r" rtl="1"/>
                <a:r>
                  <a:rPr lang="he-IL" u="sng" dirty="0">
                    <a:latin typeface="Cambria Math" panose="02040503050406030204" pitchFamily="18" charset="0"/>
                    <a:ea typeface="Cambria Math" panose="02040503050406030204" pitchFamily="18" charset="0"/>
                  </a:rPr>
                  <a:t>פתרון</a:t>
                </a:r>
                <a:r>
                  <a:rPr lang="he-IL" dirty="0">
                    <a:latin typeface="Cambria Math" panose="02040503050406030204" pitchFamily="18" charset="0"/>
                    <a:ea typeface="Cambria Math" panose="02040503050406030204" pitchFamily="18" charset="0"/>
                  </a:rPr>
                  <a:t>: כל עש"ע בעלת אינדקס </a:t>
                </a:r>
                <a14:m>
                  <m:oMath xmlns:m="http://schemas.openxmlformats.org/officeDocument/2006/math">
                    <m:r>
                      <a:rPr lang="en-US" i="1" dirty="0" smtClean="0">
                        <a:latin typeface="Cambria Math" panose="02040503050406030204" pitchFamily="18" charset="0"/>
                        <a:ea typeface="Cambria Math" panose="02040503050406030204" pitchFamily="18" charset="0"/>
                      </a:rPr>
                      <m:t>𝐼</m:t>
                    </m:r>
                  </m:oMath>
                </a14:m>
                <a:r>
                  <a:rPr lang="he-IL" dirty="0">
                    <a:latin typeface="Cambria Math" panose="02040503050406030204" pitchFamily="18" charset="0"/>
                    <a:ea typeface="Cambria Math" panose="02040503050406030204" pitchFamily="18" charset="0"/>
                  </a:rPr>
                  <a:t> ניתן להציג בצורת</a:t>
                </a:r>
                <a:r>
                  <a:rPr lang="en-US" dirty="0">
                    <a:latin typeface="Cambria Math" panose="02040503050406030204" pitchFamily="18" charset="0"/>
                    <a:ea typeface="Cambria Math" panose="02040503050406030204" pitchFamily="18" charset="0"/>
                  </a:rPr>
                  <a:t>:</a:t>
                </a:r>
              </a:p>
              <a:p>
                <a:pPr algn="l"/>
                <a14:m>
                  <m:oMath xmlns:m="http://schemas.openxmlformats.org/officeDocument/2006/math">
                    <m:r>
                      <a:rPr lang="en-US" b="0" i="1" smtClean="0">
                        <a:latin typeface="Cambria Math" panose="02040503050406030204" pitchFamily="18" charset="0"/>
                        <a:ea typeface="Cambria Math" panose="02040503050406030204" pitchFamily="18" charset="0"/>
                      </a:rPr>
                      <m:t>𝑝</m:t>
                    </m:r>
                    <m:r>
                      <a:rPr lang="en-US" b="0" i="1" baseline="-25000"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baseline="-25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oMath>
                </a14:m>
                <a:endParaRPr lang="en-US" dirty="0">
                  <a:latin typeface="Cambria Math" panose="02040503050406030204" pitchFamily="18" charset="0"/>
                  <a:ea typeface="Cambria Math" panose="02040503050406030204" pitchFamily="18" charset="0"/>
                </a:endParaRPr>
              </a:p>
              <a:p>
                <a:pPr algn="r" rtl="1"/>
                <a:r>
                  <a:rPr lang="he-IL" dirty="0">
                    <a:latin typeface="Cambria Math" panose="02040503050406030204" pitchFamily="18" charset="0"/>
                    <a:ea typeface="Cambria Math" panose="02040503050406030204" pitchFamily="18" charset="0"/>
                  </a:rPr>
                  <a:t>זה בדיוק מה שאנחנו מכירים בתור "קו תקציב"! אנו יודעים שזה קו ישר, שחותך את שני הצירים בעל שיפוע </a:t>
                </a:r>
                <a14:m>
                  <m:oMath xmlns:m="http://schemas.openxmlformats.org/officeDocument/2006/math">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𝑝</m:t>
                        </m:r>
                        <m:r>
                          <a:rPr lang="en-US" b="0" i="1" baseline="-25000"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𝑝</m:t>
                        </m:r>
                        <m:r>
                          <a:rPr lang="en-US" b="0" i="1" baseline="-25000" smtClean="0">
                            <a:latin typeface="Cambria Math" panose="02040503050406030204" pitchFamily="18" charset="0"/>
                            <a:ea typeface="Cambria Math" panose="02040503050406030204" pitchFamily="18" charset="0"/>
                          </a:rPr>
                          <m:t>2</m:t>
                        </m:r>
                      </m:den>
                    </m:f>
                  </m:oMath>
                </a14:m>
                <a:r>
                  <a:rPr lang="he-IL" dirty="0">
                    <a:latin typeface="Cambria Math" panose="02040503050406030204" pitchFamily="18" charset="0"/>
                    <a:ea typeface="Cambria Math" panose="02040503050406030204" pitchFamily="18" charset="0"/>
                  </a:rPr>
                  <a:t> וחותך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b="0" i="1" smtClean="0">
                            <a:latin typeface="Cambria Math"/>
                            <a:ea typeface="Cambria Math" panose="02040503050406030204" pitchFamily="18" charset="0"/>
                          </a:rPr>
                          <m:t>𝐼</m:t>
                        </m:r>
                      </m:num>
                      <m:den>
                        <m:r>
                          <a:rPr lang="he-IL" b="0" i="1" baseline="-25000" smtClean="0">
                            <a:latin typeface="Cambria Math"/>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r>
                          <a:rPr lang="en-US" i="1" baseline="-25000">
                            <a:latin typeface="Cambria Math" panose="02040503050406030204" pitchFamily="18" charset="0"/>
                            <a:ea typeface="Cambria Math" panose="02040503050406030204" pitchFamily="18" charset="0"/>
                          </a:rPr>
                          <m:t>2</m:t>
                        </m:r>
                      </m:den>
                    </m:f>
                  </m:oMath>
                </a14:m>
                <a:r>
                  <a:rPr lang="he-IL" dirty="0">
                    <a:latin typeface="Cambria Math" panose="02040503050406030204" pitchFamily="18" charset="0"/>
                    <a:ea typeface="Cambria Math" panose="02040503050406030204" pitchFamily="18" charset="0"/>
                  </a:rPr>
                  <a:t>.</a:t>
                </a:r>
              </a:p>
              <a:p>
                <a:pPr algn="r" rtl="1"/>
                <a:r>
                  <a:rPr lang="he-IL" dirty="0">
                    <a:latin typeface="Cambria Math" panose="02040503050406030204" pitchFamily="18" charset="0"/>
                    <a:ea typeface="Cambria Math" panose="02040503050406030204" pitchFamily="18" charset="0"/>
                  </a:rPr>
                  <a:t>כיצד תיראה מפת עש"ע: מספר קוים עם חותכים שונים אך שיפוע זהה =&gt; קוים מקבילים.</a:t>
                </a:r>
                <a:r>
                  <a:rPr lang="en-US" dirty="0">
                    <a:latin typeface="Cambria Math" panose="02040503050406030204" pitchFamily="18" charset="0"/>
                    <a:ea typeface="Cambria Math" panose="02040503050406030204" pitchFamily="18" charset="0"/>
                  </a:rPr>
                  <a:t> </a:t>
                </a:r>
                <a:r>
                  <a:rPr lang="he-IL" dirty="0">
                    <a:latin typeface="Cambria Math" panose="02040503050406030204" pitchFamily="18" charset="0"/>
                    <a:ea typeface="Cambria Math" panose="02040503050406030204" pitchFamily="18" charset="0"/>
                  </a:rPr>
                  <a:t>בהנחה שהמחירים חיוביים, ההוצאה עולה עם עליית כמות המוצרים =&gt; החץ השמן פונה למעלה וימינה.</a:t>
                </a:r>
                <a:endParaRPr lang="en-US" dirty="0">
                  <a:latin typeface="Cambria Math" panose="02040503050406030204" pitchFamily="18" charset="0"/>
                  <a:ea typeface="Cambria Math" panose="020405030504060302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333" t="-2695"/>
                </a:stretch>
              </a:blipFill>
            </p:spPr>
            <p:txBody>
              <a:bodyPr/>
              <a:lstStyle/>
              <a:p>
                <a:r>
                  <a:rPr lang="en-US">
                    <a:noFill/>
                  </a:rPr>
                  <a:t> </a:t>
                </a:r>
              </a:p>
            </p:txBody>
          </p:sp>
        </mc:Fallback>
      </mc:AlternateContent>
      <p:sp>
        <p:nvSpPr>
          <p:cNvPr id="3" name="Title 2"/>
          <p:cNvSpPr>
            <a:spLocks noGrp="1"/>
          </p:cNvSpPr>
          <p:nvPr>
            <p:ph type="title"/>
          </p:nvPr>
        </p:nvSpPr>
        <p:spPr/>
        <p:txBody>
          <a:bodyPr/>
          <a:lstStyle/>
          <a:p>
            <a:pPr algn="ctr"/>
            <a:r>
              <a:rPr lang="he-IL" dirty="0"/>
              <a:t>דוגמאות למפת עש"ע - 1</a:t>
            </a:r>
            <a:endParaRPr lang="en-US" dirty="0"/>
          </a:p>
        </p:txBody>
      </p:sp>
    </p:spTree>
    <p:extLst>
      <p:ext uri="{BB962C8B-B14F-4D97-AF65-F5344CB8AC3E}">
        <p14:creationId xmlns:p14="http://schemas.microsoft.com/office/powerpoint/2010/main" val="383604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777754"/>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pPr algn="ctr"/>
            <a:r>
              <a:rPr lang="he-IL" dirty="0"/>
              <a:t>דוגמאות למפת עש"ע - 1</a:t>
            </a:r>
            <a:endParaRPr lang="en-US" dirty="0"/>
          </a:p>
        </p:txBody>
      </p:sp>
    </p:spTree>
    <p:extLst>
      <p:ext uri="{BB962C8B-B14F-4D97-AF65-F5344CB8AC3E}">
        <p14:creationId xmlns:p14="http://schemas.microsoft.com/office/powerpoint/2010/main" val="3072892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algn="r" rtl="1"/>
                <a:r>
                  <a:rPr lang="he-IL" dirty="0"/>
                  <a:t>נניח שוב שצרכן הולך לחנות וקונה שני מוצרים. הפעם נסתכל על מידת ההנאה או ה</a:t>
                </a:r>
                <a:r>
                  <a:rPr lang="he-IL" b="1" u="sng" dirty="0"/>
                  <a:t>תועלת</a:t>
                </a:r>
                <a:r>
                  <a:rPr lang="he-IL" b="1" dirty="0"/>
                  <a:t> </a:t>
                </a:r>
                <a:r>
                  <a:rPr lang="en-US" dirty="0"/>
                  <a:t>(utility)</a:t>
                </a:r>
                <a:r>
                  <a:rPr lang="he-IL" dirty="0"/>
                  <a:t> שהוא מפיק משימוש בשני המוצרים, ונניח שזו הפונקציה </a:t>
                </a:r>
                <a14:m>
                  <m:oMath xmlns:m="http://schemas.openxmlformats.org/officeDocument/2006/math">
                    <m:r>
                      <a:rPr lang="en-US" b="0" i="1" smtClean="0">
                        <a:latin typeface="Cambria Math"/>
                      </a:rPr>
                      <m:t>𝑢</m:t>
                    </m:r>
                    <m:d>
                      <m:dPr>
                        <m:ctrlPr>
                          <a:rPr lang="en-US" b="0" i="1" smtClean="0">
                            <a:latin typeface="Cambria Math" panose="02040503050406030204" pitchFamily="18" charset="0"/>
                          </a:rPr>
                        </m:ctrlPr>
                      </m:dPr>
                      <m:e>
                        <m:r>
                          <a:rPr lang="en-US" b="0" i="1" smtClean="0">
                            <a:latin typeface="Cambria Math"/>
                          </a:rPr>
                          <m:t>𝑥</m:t>
                        </m:r>
                        <m:r>
                          <a:rPr lang="en-US" b="0" i="1" smtClean="0">
                            <a:latin typeface="Cambria Math"/>
                          </a:rPr>
                          <m:t>, </m:t>
                        </m:r>
                        <m:r>
                          <a:rPr lang="en-US" b="0" i="1" smtClean="0">
                            <a:latin typeface="Cambria Math"/>
                          </a:rPr>
                          <m:t>𝑦</m:t>
                        </m:r>
                      </m:e>
                    </m:d>
                    <m:r>
                      <a:rPr lang="en-US" b="0" i="1" smtClean="0">
                        <a:latin typeface="Cambria Math"/>
                      </a:rPr>
                      <m:t>=</m:t>
                    </m:r>
                    <m:r>
                      <a:rPr lang="en-US" b="0" i="1" smtClean="0">
                        <a:latin typeface="Cambria Math"/>
                      </a:rPr>
                      <m:t>𝑥𝑦</m:t>
                    </m:r>
                  </m:oMath>
                </a14:m>
                <a:r>
                  <a:rPr lang="he-IL" dirty="0"/>
                  <a:t>.</a:t>
                </a:r>
              </a:p>
              <a:p>
                <a:pPr algn="r" rtl="1"/>
                <a:r>
                  <a:rPr lang="he-IL" dirty="0"/>
                  <a:t>במקרה כזה, אם יש שני סלי מוצרים בעלי תועלת שווה, כלומר </a:t>
                </a:r>
                <a14:m>
                  <m:oMath xmlns:m="http://schemas.openxmlformats.org/officeDocument/2006/math">
                    <m:r>
                      <a:rPr lang="en-US" b="0" i="1" smtClean="0">
                        <a:latin typeface="Cambria Math"/>
                      </a:rPr>
                      <m:t>𝑢</m:t>
                    </m:r>
                    <m:d>
                      <m:dPr>
                        <m:ctrlPr>
                          <a:rPr lang="en-US" b="0" i="1" smtClean="0">
                            <a:latin typeface="Cambria Math" panose="02040503050406030204" pitchFamily="18" charset="0"/>
                          </a:rPr>
                        </m:ctrlPr>
                      </m:dPr>
                      <m:e>
                        <m:r>
                          <a:rPr lang="en-US" b="0" i="1" smtClean="0">
                            <a:latin typeface="Cambria Math"/>
                          </a:rPr>
                          <m:t>𝑥</m:t>
                        </m:r>
                        <m:r>
                          <a:rPr lang="en-US" b="0" i="1" baseline="-25000" smtClean="0">
                            <a:latin typeface="Cambria Math"/>
                          </a:rPr>
                          <m:t>1</m:t>
                        </m:r>
                        <m:r>
                          <a:rPr lang="en-US" b="0" i="1" smtClean="0">
                            <a:latin typeface="Cambria Math"/>
                          </a:rPr>
                          <m:t>,</m:t>
                        </m:r>
                        <m:r>
                          <a:rPr lang="en-US" b="0" i="1" smtClean="0">
                            <a:latin typeface="Cambria Math"/>
                          </a:rPr>
                          <m:t>𝑦</m:t>
                        </m:r>
                        <m:r>
                          <a:rPr lang="en-US" b="0" i="1" baseline="-25000" smtClean="0">
                            <a:latin typeface="Cambria Math"/>
                          </a:rPr>
                          <m:t>1</m:t>
                        </m:r>
                      </m:e>
                    </m:d>
                    <m:r>
                      <a:rPr lang="en-US" b="0" i="1" smtClean="0">
                        <a:latin typeface="Cambria Math"/>
                      </a:rPr>
                      <m:t>=</m:t>
                    </m:r>
                    <m:r>
                      <a:rPr lang="en-US" b="0" i="1" smtClean="0">
                        <a:latin typeface="Cambria Math"/>
                      </a:rPr>
                      <m:t>𝑢</m:t>
                    </m:r>
                    <m:d>
                      <m:dPr>
                        <m:ctrlPr>
                          <a:rPr lang="en-US" b="0" i="1" smtClean="0">
                            <a:latin typeface="Cambria Math" panose="02040503050406030204" pitchFamily="18" charset="0"/>
                          </a:rPr>
                        </m:ctrlPr>
                      </m:dPr>
                      <m:e>
                        <m:r>
                          <a:rPr lang="en-US" b="0" i="1" smtClean="0">
                            <a:latin typeface="Cambria Math"/>
                          </a:rPr>
                          <m:t>𝑥</m:t>
                        </m:r>
                        <m:r>
                          <a:rPr lang="en-US" b="0" i="1" baseline="-25000" smtClean="0">
                            <a:latin typeface="Cambria Math"/>
                          </a:rPr>
                          <m:t>2</m:t>
                        </m:r>
                        <m:r>
                          <a:rPr lang="en-US" b="0" i="1" smtClean="0">
                            <a:latin typeface="Cambria Math"/>
                          </a:rPr>
                          <m:t>,</m:t>
                        </m:r>
                        <m:r>
                          <a:rPr lang="en-US" b="0" i="1" smtClean="0">
                            <a:latin typeface="Cambria Math"/>
                          </a:rPr>
                          <m:t>𝑦</m:t>
                        </m:r>
                        <m:r>
                          <a:rPr lang="en-US" b="0" i="1" baseline="-25000" smtClean="0">
                            <a:latin typeface="Cambria Math"/>
                          </a:rPr>
                          <m:t>2</m:t>
                        </m:r>
                      </m:e>
                    </m:d>
                  </m:oMath>
                </a14:m>
                <a:r>
                  <a:rPr lang="he-IL" dirty="0"/>
                  <a:t> הצרכן יהיה </a:t>
                </a:r>
                <a:r>
                  <a:rPr lang="he-IL" u="sng" dirty="0"/>
                  <a:t>אדיש ביניהם</a:t>
                </a:r>
                <a:r>
                  <a:rPr lang="he-IL" dirty="0"/>
                  <a:t>, ולכן העש"ע תיקרא גם </a:t>
                </a:r>
                <a:r>
                  <a:rPr lang="he-IL" u="sng" dirty="0"/>
                  <a:t>עקומת אדישות</a:t>
                </a:r>
                <a:r>
                  <a:rPr lang="he-IL" dirty="0"/>
                  <a:t> ומפת העש"ע תיקרא גם </a:t>
                </a:r>
                <a:r>
                  <a:rPr lang="he-IL" u="sng" dirty="0"/>
                  <a:t>מפת אדישות</a:t>
                </a:r>
                <a:r>
                  <a:rPr lang="he-IL" dirty="0"/>
                  <a:t>.</a:t>
                </a:r>
              </a:p>
              <a:p>
                <a:pPr algn="r" rtl="1"/>
                <a:r>
                  <a:rPr lang="he-IL" dirty="0"/>
                  <a:t>כל עש"ע תהיה אפוא מהצורה </a:t>
                </a:r>
                <a14:m>
                  <m:oMath xmlns:m="http://schemas.openxmlformats.org/officeDocument/2006/math">
                    <m:r>
                      <a:rPr lang="en-US" b="0" i="1" smtClean="0">
                        <a:latin typeface="Cambria Math"/>
                      </a:rPr>
                      <m:t>𝑥𝑦</m:t>
                    </m:r>
                    <m:r>
                      <a:rPr lang="en-US" b="0" i="1" smtClean="0">
                        <a:latin typeface="Cambria Math"/>
                      </a:rPr>
                      <m:t>=</m:t>
                    </m:r>
                    <m:r>
                      <a:rPr lang="en-US" b="0" i="1" smtClean="0">
                        <a:latin typeface="Cambria Math"/>
                      </a:rPr>
                      <m:t>𝑐</m:t>
                    </m:r>
                  </m:oMath>
                </a14:m>
                <a:r>
                  <a:rPr lang="he-IL" dirty="0"/>
                  <a:t>. כאשר </a:t>
                </a:r>
                <a14:m>
                  <m:oMath xmlns:m="http://schemas.openxmlformats.org/officeDocument/2006/math">
                    <m:r>
                      <a:rPr lang="en-US" b="0" i="1" smtClean="0">
                        <a:latin typeface="Cambria Math"/>
                      </a:rPr>
                      <m:t>𝑐</m:t>
                    </m:r>
                    <m:r>
                      <a:rPr lang="en-US" b="0" i="1" smtClean="0">
                        <a:latin typeface="Cambria Math"/>
                      </a:rPr>
                      <m:t>&gt;</m:t>
                    </m:r>
                    <m:r>
                      <a:rPr lang="en-US" b="0" i="1" smtClean="0">
                        <a:latin typeface="Cambria Math"/>
                      </a:rPr>
                      <m:t>0</m:t>
                    </m:r>
                  </m:oMath>
                </a14:m>
                <a:r>
                  <a:rPr lang="he-IL" dirty="0"/>
                  <a:t>, כיצד תיראה העש"ע? האם יש חיתוך עם הצירים?</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sp>
        <p:nvSpPr>
          <p:cNvPr id="3" name="Title 2"/>
          <p:cNvSpPr>
            <a:spLocks noGrp="1"/>
          </p:cNvSpPr>
          <p:nvPr>
            <p:ph type="title"/>
          </p:nvPr>
        </p:nvSpPr>
        <p:spPr/>
        <p:txBody>
          <a:bodyPr/>
          <a:lstStyle/>
          <a:p>
            <a:pPr algn="ctr"/>
            <a:r>
              <a:rPr lang="he-IL" dirty="0"/>
              <a:t>דוגמאות למפת עש"ע - 2</a:t>
            </a:r>
            <a:endParaRPr lang="en-US" dirty="0"/>
          </a:p>
        </p:txBody>
      </p:sp>
    </p:spTree>
    <p:extLst>
      <p:ext uri="{BB962C8B-B14F-4D97-AF65-F5344CB8AC3E}">
        <p14:creationId xmlns:p14="http://schemas.microsoft.com/office/powerpoint/2010/main" val="39898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7083387"/>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pPr algn="ctr"/>
            <a:r>
              <a:rPr lang="he-IL" dirty="0"/>
              <a:t>דוגמאות למפת עש"ע - 2</a:t>
            </a:r>
            <a:endParaRPr lang="en-US" dirty="0"/>
          </a:p>
        </p:txBody>
      </p:sp>
    </p:spTree>
    <p:extLst>
      <p:ext uri="{BB962C8B-B14F-4D97-AF65-F5344CB8AC3E}">
        <p14:creationId xmlns:p14="http://schemas.microsoft.com/office/powerpoint/2010/main" val="4180882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algn="r" rtl="1"/>
                <a:r>
                  <a:rPr lang="he-IL" dirty="0"/>
                  <a:t>רושמים את משוואת העש"ע, ומחלצים את </a:t>
                </a:r>
                <a14:m>
                  <m:oMath xmlns:m="http://schemas.openxmlformats.org/officeDocument/2006/math">
                    <m:r>
                      <a:rPr lang="en-US" b="0" i="1" smtClean="0">
                        <a:latin typeface="Cambria Math"/>
                      </a:rPr>
                      <m:t>𝑦</m:t>
                    </m:r>
                    <m:r>
                      <a:rPr lang="he-IL" b="0" i="1" smtClean="0">
                        <a:latin typeface="Cambria Math"/>
                      </a:rPr>
                      <m:t> </m:t>
                    </m:r>
                  </m:oMath>
                </a14:m>
                <a:r>
                  <a:rPr lang="he-IL" dirty="0"/>
                  <a:t> כפונקציה של </a:t>
                </a:r>
                <a:r>
                  <a:rPr lang="en-US" dirty="0"/>
                  <a:t>x</a:t>
                </a:r>
                <a:r>
                  <a:rPr lang="he-IL" dirty="0"/>
                  <a:t>.</a:t>
                </a:r>
              </a:p>
              <a:p>
                <a:pPr algn="r" rtl="1"/>
                <a:r>
                  <a:rPr lang="he-IL" dirty="0"/>
                  <a:t>מכאן ניתן להשתמש בכלים שאנחנו מכירים מפונקציות של משתנה אחד:</a:t>
                </a:r>
              </a:p>
              <a:p>
                <a:pPr algn="r" rtl="1"/>
                <a:r>
                  <a:rPr lang="he-IL" dirty="0"/>
                  <a:t>מחשבים נגזרת ראשונה ברביע הראשון כדי לבדוק אם העש"ע עולה או יורדת (או קבועה).</a:t>
                </a:r>
              </a:p>
              <a:p>
                <a:pPr algn="r" rtl="1"/>
                <a:r>
                  <a:rPr lang="he-IL" dirty="0"/>
                  <a:t>(אם העש"ע לא לינארית) מחשבים נגזרת שניה ברביע הראשון כדי לבדוק אם העש"ע קמורה או קעורה.</a:t>
                </a:r>
              </a:p>
              <a:p>
                <a:pPr algn="r" rtl="1"/>
                <a:r>
                  <a:rPr lang="he-IL" u="sng" dirty="0"/>
                  <a:t>דוגמא</a:t>
                </a:r>
                <a:r>
                  <a:rPr lang="he-IL" dirty="0"/>
                  <a:t>: נבצע חקירה קצרה לפונקציה הקודמת.</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556" t="-1078"/>
                </a:stretch>
              </a:blipFill>
            </p:spPr>
            <p:txBody>
              <a:bodyPr/>
              <a:lstStyle/>
              <a:p>
                <a:r>
                  <a:rPr lang="en-US">
                    <a:noFill/>
                  </a:rPr>
                  <a:t> </a:t>
                </a:r>
              </a:p>
            </p:txBody>
          </p:sp>
        </mc:Fallback>
      </mc:AlternateContent>
      <p:sp>
        <p:nvSpPr>
          <p:cNvPr id="3" name="Title 2"/>
          <p:cNvSpPr>
            <a:spLocks noGrp="1"/>
          </p:cNvSpPr>
          <p:nvPr>
            <p:ph type="title"/>
          </p:nvPr>
        </p:nvSpPr>
        <p:spPr/>
        <p:txBody>
          <a:bodyPr/>
          <a:lstStyle/>
          <a:p>
            <a:pPr algn="ctr"/>
            <a:r>
              <a:rPr lang="he-IL" dirty="0"/>
              <a:t>תהליך חקירה קצרה של עש"ע</a:t>
            </a:r>
            <a:endParaRPr lang="en-US" dirty="0"/>
          </a:p>
        </p:txBody>
      </p:sp>
    </p:spTree>
    <p:extLst>
      <p:ext uri="{BB962C8B-B14F-4D97-AF65-F5344CB8AC3E}">
        <p14:creationId xmlns:p14="http://schemas.microsoft.com/office/powerpoint/2010/main" val="296430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lnSpcReduction="10000"/>
              </a:bodyPr>
              <a:lstStyle/>
              <a:p>
                <a:pPr algn="r" rtl="1"/>
                <a:r>
                  <a:rPr lang="he-IL" dirty="0">
                    <a:latin typeface="Cambria Math" panose="02040503050406030204" pitchFamily="18" charset="0"/>
                    <a:ea typeface="Cambria Math" panose="02040503050406030204" pitchFamily="18" charset="0"/>
                  </a:rPr>
                  <a:t>אלו בעצם נגזרות של פונקציות בנות שני משתנים או יותר. ניתן בעצם </a:t>
                </a:r>
                <a:r>
                  <a:rPr lang="he-IL">
                    <a:latin typeface="Cambria Math" panose="02040503050406030204" pitchFamily="18" charset="0"/>
                    <a:ea typeface="Cambria Math" panose="02040503050406030204" pitchFamily="18" charset="0"/>
                  </a:rPr>
                  <a:t>לגזור אותן </a:t>
                </a:r>
                <a:r>
                  <a:rPr lang="he-IL" dirty="0">
                    <a:latin typeface="Cambria Math" panose="02040503050406030204" pitchFamily="18" charset="0"/>
                    <a:ea typeface="Cambria Math" panose="02040503050406030204" pitchFamily="18" charset="0"/>
                  </a:rPr>
                  <a:t>ביחס לכל משתנה בנפרד.</a:t>
                </a:r>
              </a:p>
              <a:p>
                <a:pPr algn="r" rtl="1"/>
                <a:r>
                  <a:rPr lang="he-IL" dirty="0">
                    <a:latin typeface="Cambria Math" panose="02040503050406030204" pitchFamily="18" charset="0"/>
                    <a:ea typeface="Cambria Math" panose="02040503050406030204" pitchFamily="18" charset="0"/>
                  </a:rPr>
                  <a:t>תהי נתונה פונקציה של שני משתנים </a:t>
                </a:r>
                <a14:m>
                  <m:oMath xmlns:m="http://schemas.openxmlformats.org/officeDocument/2006/math">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oMath>
                </a14:m>
                <a:r>
                  <a:rPr lang="he-IL" dirty="0">
                    <a:latin typeface="Cambria Math" panose="02040503050406030204" pitchFamily="18" charset="0"/>
                    <a:ea typeface="Cambria Math" panose="02040503050406030204" pitchFamily="18" charset="0"/>
                  </a:rPr>
                  <a:t>.</a:t>
                </a:r>
              </a:p>
              <a:p>
                <a:pPr algn="r" rtl="1"/>
                <a:r>
                  <a:rPr lang="he-IL" dirty="0">
                    <a:latin typeface="Cambria Math" panose="02040503050406030204" pitchFamily="18" charset="0"/>
                    <a:ea typeface="Cambria Math" panose="02040503050406030204" pitchFamily="18" charset="0"/>
                  </a:rPr>
                  <a:t>אז נגדיר את </a:t>
                </a:r>
                <a:r>
                  <a:rPr lang="he-IL" u="sng" dirty="0">
                    <a:latin typeface="Cambria Math" panose="02040503050406030204" pitchFamily="18" charset="0"/>
                    <a:ea typeface="Cambria Math" panose="02040503050406030204" pitchFamily="18" charset="0"/>
                  </a:rPr>
                  <a:t>הנגזרת החלקית של הפונקציה ביחס למשתנה </a:t>
                </a:r>
                <a:r>
                  <a:rPr lang="en-US" u="sng" dirty="0">
                    <a:latin typeface="Cambria Math" panose="02040503050406030204" pitchFamily="18" charset="0"/>
                    <a:ea typeface="Cambria Math" panose="02040503050406030204" pitchFamily="18" charset="0"/>
                  </a:rPr>
                  <a:t>x</a:t>
                </a:r>
                <a:r>
                  <a:rPr lang="he-IL" dirty="0">
                    <a:latin typeface="Cambria Math" panose="02040503050406030204" pitchFamily="18" charset="0"/>
                    <a:ea typeface="Cambria Math" panose="02040503050406030204" pitchFamily="18" charset="0"/>
                  </a:rPr>
                  <a:t> באופן הבא:</a:t>
                </a:r>
              </a:p>
              <a:p>
                <a:pPr algn="l"/>
                <a14:m>
                  <m:oMath xmlns:m="http://schemas.openxmlformats.org/officeDocument/2006/math">
                    <m:func>
                      <m:funcPr>
                        <m:ctrlPr>
                          <a:rPr lang="en-US" i="1" smtClean="0">
                            <a:latin typeface="Cambria Math" panose="02040503050406030204" pitchFamily="18" charset="0"/>
                            <a:ea typeface="Cambria Math" panose="02040503050406030204" pitchFamily="18" charset="0"/>
                          </a:rPr>
                        </m:ctrlPr>
                      </m:funcPr>
                      <m:fName>
                        <m:limLow>
                          <m:limLowPr>
                            <m:ctrlPr>
                              <a:rPr lang="en-US" i="1" smtClean="0">
                                <a:latin typeface="Cambria Math" panose="02040503050406030204" pitchFamily="18" charset="0"/>
                                <a:ea typeface="Cambria Math" panose="02040503050406030204" pitchFamily="18" charset="0"/>
                              </a:rPr>
                            </m:ctrlPr>
                          </m:limLowPr>
                          <m:e>
                            <m:r>
                              <m:rPr>
                                <m:sty m:val="p"/>
                              </m:rPr>
                              <a:rPr lang="en-US" i="0" smtClean="0">
                                <a:latin typeface="Cambria Math" panose="02040503050406030204" pitchFamily="18" charset="0"/>
                                <a:ea typeface="Cambria Math" panose="02040503050406030204" pitchFamily="18" charset="0"/>
                              </a:rPr>
                              <m:t>lim</m:t>
                            </m:r>
                          </m:e>
                          <m:li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lim>
                        </m:limLow>
                      </m:fName>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e>
                    </m:func>
                  </m:oMath>
                </a14:m>
                <a:endParaRPr lang="en-US" dirty="0">
                  <a:latin typeface="Cambria Math" panose="02040503050406030204" pitchFamily="18" charset="0"/>
                  <a:ea typeface="Cambria Math" panose="02040503050406030204" pitchFamily="18" charset="0"/>
                </a:endParaRPr>
              </a:p>
              <a:p>
                <a:pPr algn="r" rtl="1"/>
                <a:r>
                  <a:rPr lang="he-IL" dirty="0">
                    <a:latin typeface="Cambria Math" panose="02040503050406030204" pitchFamily="18" charset="0"/>
                    <a:ea typeface="Cambria Math" panose="02040503050406030204" pitchFamily="18" charset="0"/>
                  </a:rPr>
                  <a:t>נסמן אותה באופנים הבאים:</a:t>
                </a:r>
                <a:r>
                  <a:rPr lang="en-US" dirty="0">
                    <a:latin typeface="Cambria Math" panose="02040503050406030204" pitchFamily="18" charset="0"/>
                    <a:ea typeface="Cambria Math" panose="02040503050406030204" pitchFamily="18" charset="0"/>
                  </a:rPr>
                  <a:t>	</a:t>
                </a:r>
                <a:r>
                  <a:rPr lang="he-IL" dirty="0">
                    <a:latin typeface="Cambria Math" panose="02040503050406030204" pitchFamily="18" charset="0"/>
                    <a:ea typeface="Cambria Math" panose="02040503050406030204" pitchFamily="18" charset="0"/>
                  </a:rPr>
                  <a:t> </a:t>
                </a:r>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he-IL"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z</m:t>
                        </m:r>
                      </m:num>
                      <m:den>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x</m:t>
                        </m:r>
                      </m:den>
                    </m:f>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f</m:t>
                    </m:r>
                    <m:r>
                      <a:rPr lang="en-US" b="0" i="0" baseline="-25000" smtClean="0">
                        <a:latin typeface="Cambria Math" panose="02040503050406030204" pitchFamily="18" charset="0"/>
                        <a:ea typeface="Cambria Math" panose="02040503050406030204" pitchFamily="18" charset="0"/>
                      </a:rPr>
                      <m:t>1</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x</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y</m:t>
                        </m:r>
                      </m:e>
                    </m:d>
                    <m:r>
                      <a:rPr lang="en-US" b="0" i="0"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f</m:t>
                        </m:r>
                      </m:e>
                      <m:sup>
                        <m:r>
                          <a:rPr lang="en-US" b="0" i="0" smtClean="0">
                            <a:latin typeface="Cambria Math" panose="02040503050406030204" pitchFamily="18" charset="0"/>
                            <a:ea typeface="Cambria Math" panose="02040503050406030204" pitchFamily="18" charset="0"/>
                          </a:rPr>
                          <m:t>′</m:t>
                        </m:r>
                      </m:sup>
                    </m:sSup>
                    <m:r>
                      <m:rPr>
                        <m:sty m:val="p"/>
                      </m:rPr>
                      <a:rPr lang="en-US" b="0" i="0" baseline="-25000" smtClean="0">
                        <a:latin typeface="Cambria Math" panose="02040503050406030204" pitchFamily="18" charset="0"/>
                        <a:ea typeface="Cambria Math" panose="02040503050406030204" pitchFamily="18" charset="0"/>
                      </a:rPr>
                      <m:t>x</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oMath>
                </a14:m>
                <a:endParaRPr lang="en-US" b="0" dirty="0">
                  <a:latin typeface="Cambria Math" panose="02040503050406030204" pitchFamily="18" charset="0"/>
                  <a:ea typeface="Cambria Math" panose="02040503050406030204" pitchFamily="18" charset="0"/>
                </a:endParaRPr>
              </a:p>
              <a:p>
                <a:pPr algn="r" rtl="1"/>
                <a:r>
                  <a:rPr lang="he-IL" dirty="0">
                    <a:latin typeface="Cambria Math" panose="02040503050406030204" pitchFamily="18" charset="0"/>
                    <a:ea typeface="Cambria Math" panose="02040503050406030204" pitchFamily="18" charset="0"/>
                  </a:rPr>
                  <a:t>באופן דומה, </a:t>
                </a:r>
                <a:r>
                  <a:rPr lang="he-IL" u="sng" dirty="0">
                    <a:latin typeface="Cambria Math" panose="02040503050406030204" pitchFamily="18" charset="0"/>
                    <a:ea typeface="Cambria Math" panose="02040503050406030204" pitchFamily="18" charset="0"/>
                  </a:rPr>
                  <a:t>הנגזרת החלקית ביחס ל-</a:t>
                </a:r>
                <a:r>
                  <a:rPr lang="en-US" u="sng" dirty="0">
                    <a:latin typeface="Cambria Math" panose="02040503050406030204" pitchFamily="18" charset="0"/>
                    <a:ea typeface="Cambria Math" panose="02040503050406030204" pitchFamily="18" charset="0"/>
                  </a:rPr>
                  <a:t>y</a:t>
                </a:r>
                <a:r>
                  <a:rPr lang="he-IL" dirty="0">
                    <a:latin typeface="Cambria Math" panose="02040503050406030204" pitchFamily="18" charset="0"/>
                    <a:ea typeface="Cambria Math" panose="02040503050406030204" pitchFamily="18" charset="0"/>
                  </a:rPr>
                  <a:t> תוגדר:</a:t>
                </a:r>
                <a:endParaRPr lang="en-US" dirty="0">
                  <a:latin typeface="Cambria Math" panose="02040503050406030204" pitchFamily="18" charset="0"/>
                  <a:ea typeface="Cambria Math" panose="02040503050406030204" pitchFamily="18" charset="0"/>
                </a:endParaRPr>
              </a:p>
              <a:p>
                <a14:m>
                  <m:oMath xmlns:m="http://schemas.openxmlformats.org/officeDocument/2006/math">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f>
                              <m:fPr>
                                <m:ctrlPr>
                                  <a:rPr lang="en-US" i="1">
                                    <a:latin typeface="Cambria Math" panose="02040503050406030204" pitchFamily="18" charset="0"/>
                                    <a:ea typeface="Cambria Math" panose="02040503050406030204" pitchFamily="18" charset="0"/>
                                  </a:rPr>
                                </m:ctrlPr>
                              </m:fPr>
                              <m:num>
                                <m:r>
                                  <a:rPr lang="he-IL"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z</m:t>
                                </m:r>
                              </m:num>
                              <m:den>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y</m:t>
                                </m:r>
                              </m:den>
                            </m:f>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f</m:t>
                            </m:r>
                            <m:r>
                              <a:rPr lang="en-US" i="1" baseline="-25000">
                                <a:latin typeface="Cambria Math" panose="02040503050406030204" pitchFamily="18" charset="0"/>
                                <a:ea typeface="Cambria Math" panose="02040503050406030204" pitchFamily="18" charset="0"/>
                              </a:rPr>
                              <m:t>2</m:t>
                            </m:r>
                            <m:d>
                              <m:dPr>
                                <m:ctrlPr>
                                  <a:rPr lang="en-US" i="1">
                                    <a:latin typeface="Cambria Math" panose="02040503050406030204" pitchFamily="18" charset="0"/>
                                    <a:ea typeface="Cambria Math" panose="02040503050406030204" pitchFamily="18" charset="0"/>
                                  </a:rPr>
                                </m:ctrlPr>
                              </m:dPr>
                              <m:e>
                                <m:r>
                                  <m:rPr>
                                    <m:sty m:val="p"/>
                                  </m:rPr>
                                  <a:rPr lang="en-US" i="1">
                                    <a:latin typeface="Cambria Math" panose="02040503050406030204" pitchFamily="18" charset="0"/>
                                    <a:ea typeface="Cambria Math" panose="02040503050406030204" pitchFamily="18" charset="0"/>
                                  </a:rPr>
                                  <m:t>x</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y</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m:rPr>
                                    <m:sty m:val="p"/>
                                  </m:rPr>
                                  <a:rPr lang="en-US" i="1">
                                    <a:latin typeface="Cambria Math" panose="02040503050406030204" pitchFamily="18" charset="0"/>
                                    <a:ea typeface="Cambria Math" panose="02040503050406030204" pitchFamily="18" charset="0"/>
                                  </a:rPr>
                                  <m:t>f</m:t>
                                </m:r>
                              </m:e>
                              <m:sup>
                                <m:r>
                                  <a:rPr lang="en-US" i="1">
                                    <a:latin typeface="Cambria Math" panose="02040503050406030204" pitchFamily="18" charset="0"/>
                                    <a:ea typeface="Cambria Math" panose="02040503050406030204" pitchFamily="18" charset="0"/>
                                  </a:rPr>
                                  <m:t>′</m:t>
                                </m:r>
                              </m:sup>
                            </m:sSup>
                            <m:r>
                              <a:rPr lang="en-US" b="0" i="1" baseline="-25000" smtClean="0">
                                <a:latin typeface="Cambria Math"/>
                                <a:ea typeface="Cambria Math" panose="02040503050406030204" pitchFamily="18" charset="0"/>
                              </a:rPr>
                              <m:t>𝑦</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lim</m:t>
                                    </m:r>
                                  </m:e>
                                  <m:lim>
                                    <m:r>
                                      <a:rPr lang="en-US" i="1">
                                        <a:latin typeface="Cambria Math" panose="02040503050406030204" pitchFamily="18" charset="0"/>
                                        <a:ea typeface="Cambria Math" panose="02040503050406030204" pitchFamily="18" charset="0"/>
                                      </a:rPr>
                                      <m:t>∆</m:t>
                                    </m:r>
                                    <m:r>
                                      <a:rPr lang="en-US" b="0" i="1" smtClean="0">
                                        <a:latin typeface="Cambria Math"/>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m:t>
                                    </m:r>
                                  </m:lim>
                                </m:limLow>
                              </m:fName>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num>
                                  <m:den>
                                    <m:r>
                                      <a:rPr lang="en-US" i="1">
                                        <a:latin typeface="Cambria Math" panose="02040503050406030204" pitchFamily="18" charset="0"/>
                                        <a:ea typeface="Cambria Math" panose="02040503050406030204" pitchFamily="18" charset="0"/>
                                      </a:rPr>
                                      <m:t>∆</m:t>
                                    </m:r>
                                    <m:r>
                                      <a:rPr lang="en-US" b="0" i="1" smtClean="0">
                                        <a:latin typeface="Cambria Math"/>
                                        <a:ea typeface="Cambria Math" panose="02040503050406030204" pitchFamily="18" charset="0"/>
                                      </a:rPr>
                                      <m:t>𝑦</m:t>
                                    </m:r>
                                  </m:den>
                                </m:f>
                              </m:e>
                            </m:func>
                          </m:e>
                          <m:lim/>
                        </m:limLow>
                      </m:fName>
                      <m:e/>
                    </m:func>
                  </m:oMath>
                </a14:m>
                <a:endParaRPr lang="en-US" i="1" dirty="0">
                  <a:latin typeface="Cambria Math" panose="02040503050406030204" pitchFamily="18" charset="0"/>
                  <a:ea typeface="Cambria Math" panose="020405030504060302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296" t="-1887"/>
                </a:stretch>
              </a:blipFill>
            </p:spPr>
            <p:txBody>
              <a:bodyPr/>
              <a:lstStyle/>
              <a:p>
                <a:r>
                  <a:rPr lang="en-US">
                    <a:noFill/>
                  </a:rPr>
                  <a:t> </a:t>
                </a:r>
              </a:p>
            </p:txBody>
          </p:sp>
        </mc:Fallback>
      </mc:AlternateContent>
      <p:sp>
        <p:nvSpPr>
          <p:cNvPr id="3" name="Title 2"/>
          <p:cNvSpPr>
            <a:spLocks noGrp="1"/>
          </p:cNvSpPr>
          <p:nvPr>
            <p:ph type="title"/>
          </p:nvPr>
        </p:nvSpPr>
        <p:spPr/>
        <p:txBody>
          <a:bodyPr/>
          <a:lstStyle/>
          <a:p>
            <a:pPr algn="ctr"/>
            <a:r>
              <a:rPr lang="he-IL" dirty="0"/>
              <a:t>נגזרות חלקיות</a:t>
            </a:r>
            <a:endParaRPr lang="en-US" dirty="0"/>
          </a:p>
        </p:txBody>
      </p:sp>
    </p:spTree>
    <p:extLst>
      <p:ext uri="{BB962C8B-B14F-4D97-AF65-F5344CB8AC3E}">
        <p14:creationId xmlns:p14="http://schemas.microsoft.com/office/powerpoint/2010/main" val="131199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lnSpcReduction="10000"/>
              </a:bodyPr>
              <a:lstStyle/>
              <a:p>
                <a:pPr algn="r" rtl="1"/>
                <a:r>
                  <a:rPr lang="he-IL" dirty="0">
                    <a:latin typeface="Cambria Math" panose="02040503050406030204" pitchFamily="18" charset="0"/>
                    <a:ea typeface="Cambria Math" panose="02040503050406030204" pitchFamily="18" charset="0"/>
                  </a:rPr>
                  <a:t>כאשר מחשבים נגזרת חלקית של פונקציה ביחס למשתנה, גוזרים בדיוק כמו פונקציה רגילה של אותו משתנה, כאשר מתייחסים אל המשתנה השני כאל </a:t>
                </a:r>
                <a:r>
                  <a:rPr lang="he-IL" u="sng" dirty="0">
                    <a:latin typeface="Cambria Math" panose="02040503050406030204" pitchFamily="18" charset="0"/>
                    <a:ea typeface="Cambria Math" panose="02040503050406030204" pitchFamily="18" charset="0"/>
                  </a:rPr>
                  <a:t>פרמטר קבוע</a:t>
                </a:r>
                <a:r>
                  <a:rPr lang="he-IL" dirty="0">
                    <a:latin typeface="Cambria Math" panose="02040503050406030204" pitchFamily="18" charset="0"/>
                    <a:ea typeface="Cambria Math" panose="02040503050406030204" pitchFamily="18" charset="0"/>
                  </a:rPr>
                  <a:t>.</a:t>
                </a:r>
              </a:p>
              <a:p>
                <a:pPr algn="r" rtl="1"/>
                <a:r>
                  <a:rPr lang="he-IL" dirty="0">
                    <a:latin typeface="Cambria Math" panose="02040503050406030204" pitchFamily="18" charset="0"/>
                    <a:ea typeface="Cambria Math" panose="02040503050406030204" pitchFamily="18" charset="0"/>
                  </a:rPr>
                  <a:t>לאחר מכן, כאשר גוזרים ביחס למשתנה השני, התפקידים מתחלפים, מתייחסים אל המשתנה הראשון כפרמטר קבוע ואל השני בתור משתנה גזירה.</a:t>
                </a:r>
              </a:p>
              <a:p>
                <a:pPr algn="r" rtl="1"/>
                <a:r>
                  <a:rPr lang="he-IL" u="sng" dirty="0">
                    <a:latin typeface="Cambria Math" panose="02040503050406030204" pitchFamily="18" charset="0"/>
                    <a:ea typeface="Cambria Math" panose="02040503050406030204" pitchFamily="18" charset="0"/>
                  </a:rPr>
                  <a:t>דוגמא</a:t>
                </a:r>
                <a:r>
                  <a:rPr lang="he-IL" dirty="0">
                    <a:latin typeface="Cambria Math" panose="02040503050406030204" pitchFamily="18" charset="0"/>
                    <a:ea typeface="Cambria Math" panose="02040503050406030204" pitchFamily="18" charset="0"/>
                  </a:rPr>
                  <a:t>: נגזור את הפונקציה </a:t>
                </a:r>
                <a14:m>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b="0" i="1" smtClean="0">
                            <a:latin typeface="Cambria Math" panose="02040503050406030204" pitchFamily="18" charset="0"/>
                            <a:ea typeface="Cambria Math" panose="02040503050406030204" pitchFamily="18" charset="0"/>
                          </a:rPr>
                          <m:t>2</m:t>
                        </m:r>
                      </m:sup>
                    </m:sSup>
                  </m:oMath>
                </a14:m>
                <a:r>
                  <a:rPr lang="he-IL" dirty="0">
                    <a:latin typeface="Cambria Math" panose="02040503050406030204" pitchFamily="18" charset="0"/>
                    <a:ea typeface="Cambria Math" panose="02040503050406030204" pitchFamily="18" charset="0"/>
                  </a:rPr>
                  <a:t>.</a:t>
                </a:r>
              </a:p>
              <a:p>
                <a:pPr algn="r" rtl="1"/>
                <a:r>
                  <a:rPr lang="he-IL" dirty="0">
                    <a:latin typeface="Cambria Math" panose="02040503050406030204" pitchFamily="18" charset="0"/>
                    <a:ea typeface="Cambria Math" panose="02040503050406030204" pitchFamily="18" charset="0"/>
                  </a:rPr>
                  <a:t>בגזירה לפי </a:t>
                </a:r>
                <a:r>
                  <a:rPr lang="en-US" dirty="0">
                    <a:latin typeface="Cambria Math" panose="02040503050406030204" pitchFamily="18" charset="0"/>
                    <a:ea typeface="Cambria Math" panose="02040503050406030204" pitchFamily="18" charset="0"/>
                  </a:rPr>
                  <a:t>x</a:t>
                </a:r>
                <a:r>
                  <a:rPr lang="he-IL" dirty="0">
                    <a:latin typeface="Cambria Math" panose="02040503050406030204" pitchFamily="18" charset="0"/>
                    <a:ea typeface="Cambria Math" panose="02040503050406030204" pitchFamily="18" charset="0"/>
                  </a:rPr>
                  <a:t>, נתייחס לביטוי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oMath>
                </a14:m>
                <a:r>
                  <a:rPr lang="he-IL" dirty="0">
                    <a:latin typeface="Cambria Math" panose="02040503050406030204" pitchFamily="18" charset="0"/>
                    <a:ea typeface="Cambria Math" panose="02040503050406030204" pitchFamily="18" charset="0"/>
                  </a:rPr>
                  <a:t> כאל פונקציה של </a:t>
                </a:r>
                <a:r>
                  <a:rPr lang="en-US" dirty="0">
                    <a:latin typeface="Cambria Math" panose="02040503050406030204" pitchFamily="18" charset="0"/>
                    <a:ea typeface="Cambria Math" panose="02040503050406030204" pitchFamily="18" charset="0"/>
                  </a:rPr>
                  <a:t>x</a:t>
                </a:r>
                <a:r>
                  <a:rPr lang="he-IL" dirty="0">
                    <a:latin typeface="Cambria Math" panose="02040503050406030204" pitchFamily="18" charset="0"/>
                    <a:ea typeface="Cambria Math" panose="02040503050406030204" pitchFamily="18" charset="0"/>
                  </a:rPr>
                  <a:t> שהנגזרת שלה </a:t>
                </a:r>
                <a14:m>
                  <m:oMath xmlns:m="http://schemas.openxmlformats.org/officeDocument/2006/math">
                    <m:r>
                      <a:rPr lang="en-US" i="1" dirty="0" smtClean="0">
                        <a:latin typeface="Cambria Math" panose="02040503050406030204" pitchFamily="18" charset="0"/>
                        <a:ea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𝑥</m:t>
                    </m:r>
                  </m:oMath>
                </a14:m>
                <a:r>
                  <a:rPr lang="he-IL" dirty="0">
                    <a:latin typeface="Cambria Math" panose="02040503050406030204" pitchFamily="18" charset="0"/>
                    <a:ea typeface="Cambria Math" panose="02040503050406030204" pitchFamily="18" charset="0"/>
                  </a:rPr>
                  <a:t>.  הביטוי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b="0" i="1" smtClean="0">
                            <a:latin typeface="Cambria Math" panose="02040503050406030204" pitchFamily="18" charset="0"/>
                            <a:ea typeface="Cambria Math" panose="02040503050406030204" pitchFamily="18" charset="0"/>
                          </a:rPr>
                          <m:t>2</m:t>
                        </m:r>
                      </m:sup>
                    </m:sSup>
                  </m:oMath>
                </a14:m>
                <a:r>
                  <a:rPr lang="he-IL" dirty="0">
                    <a:latin typeface="Cambria Math" panose="02040503050406030204" pitchFamily="18" charset="0"/>
                    <a:ea typeface="Cambria Math" panose="02040503050406030204" pitchFamily="18" charset="0"/>
                  </a:rPr>
                  <a:t> אינו תלוי ב-</a:t>
                </a:r>
                <a:r>
                  <a:rPr lang="en-US" dirty="0">
                    <a:latin typeface="Cambria Math" panose="02040503050406030204" pitchFamily="18" charset="0"/>
                    <a:ea typeface="Cambria Math" panose="02040503050406030204" pitchFamily="18" charset="0"/>
                  </a:rPr>
                  <a:t>x</a:t>
                </a:r>
                <a:r>
                  <a:rPr lang="he-IL" dirty="0">
                    <a:latin typeface="Cambria Math" panose="02040503050406030204" pitchFamily="18" charset="0"/>
                    <a:ea typeface="Cambria Math" panose="02040503050406030204" pitchFamily="18" charset="0"/>
                  </a:rPr>
                  <a:t> ולכן נתייחס אליו כקבוע, שהנגזרת שלו 0. נקבל: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𝑓</m:t>
                        </m:r>
                      </m:e>
                      <m:sup>
                        <m:r>
                          <a:rPr lang="en-US" b="0" i="1" smtClean="0">
                            <a:latin typeface="Cambria Math" panose="02040503050406030204" pitchFamily="18" charset="0"/>
                            <a:ea typeface="Cambria Math" panose="02040503050406030204" pitchFamily="18" charset="0"/>
                          </a:rPr>
                          <m:t>′</m:t>
                        </m:r>
                      </m:sup>
                    </m:sSup>
                    <m:r>
                      <a:rPr lang="en-US" b="0" i="1" baseline="-25000" smtClean="0">
                        <a:latin typeface="Cambria Math" panose="02040503050406030204" pitchFamily="18" charset="0"/>
                        <a:ea typeface="Cambria Math" panose="02040503050406030204" pitchFamily="18" charset="0"/>
                      </a:rPr>
                      <m:t>𝑥</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𝑥</m:t>
                    </m:r>
                  </m:oMath>
                </a14:m>
                <a:r>
                  <a:rPr lang="he-IL" dirty="0">
                    <a:latin typeface="Cambria Math" panose="02040503050406030204" pitchFamily="18" charset="0"/>
                    <a:ea typeface="Cambria Math" panose="02040503050406030204" pitchFamily="18" charset="0"/>
                  </a:rPr>
                  <a:t>.</a:t>
                </a:r>
              </a:p>
              <a:p>
                <a:pPr algn="r" rtl="1"/>
                <a:r>
                  <a:rPr lang="he-IL" dirty="0">
                    <a:latin typeface="Cambria Math" panose="02040503050406030204" pitchFamily="18" charset="0"/>
                    <a:ea typeface="Cambria Math" panose="02040503050406030204" pitchFamily="18" charset="0"/>
                  </a:rPr>
                  <a:t>מה תהיה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𝑓</m:t>
                        </m:r>
                      </m:e>
                      <m:sup>
                        <m:r>
                          <a:rPr lang="en-US" b="0" i="1" smtClean="0">
                            <a:latin typeface="Cambria Math" panose="02040503050406030204" pitchFamily="18" charset="0"/>
                            <a:ea typeface="Cambria Math" panose="02040503050406030204" pitchFamily="18" charset="0"/>
                          </a:rPr>
                          <m:t>′</m:t>
                        </m:r>
                      </m:sup>
                    </m:sSup>
                    <m:r>
                      <a:rPr lang="en-US" b="0" i="1" baseline="-25000"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oMath>
                </a14:m>
                <a:r>
                  <a:rPr lang="he-IL" dirty="0">
                    <a:latin typeface="Cambria Math" panose="02040503050406030204" pitchFamily="18" charset="0"/>
                    <a:ea typeface="Cambria Math" panose="02040503050406030204" pitchFamily="18" charset="0"/>
                  </a:rPr>
                  <a:t> ?</a:t>
                </a:r>
                <a:endParaRPr lang="en-US" dirty="0">
                  <a:latin typeface="Cambria Math" panose="02040503050406030204" pitchFamily="18" charset="0"/>
                  <a:ea typeface="Cambria Math" panose="020405030504060302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889" t="-2022" b="-135"/>
                </a:stretch>
              </a:blipFill>
            </p:spPr>
            <p:txBody>
              <a:bodyPr/>
              <a:lstStyle/>
              <a:p>
                <a:r>
                  <a:rPr lang="en-US">
                    <a:noFill/>
                  </a:rPr>
                  <a:t> </a:t>
                </a:r>
              </a:p>
            </p:txBody>
          </p:sp>
        </mc:Fallback>
      </mc:AlternateContent>
      <p:sp>
        <p:nvSpPr>
          <p:cNvPr id="3" name="Title 2"/>
          <p:cNvSpPr>
            <a:spLocks noGrp="1"/>
          </p:cNvSpPr>
          <p:nvPr>
            <p:ph type="title"/>
          </p:nvPr>
        </p:nvSpPr>
        <p:spPr/>
        <p:txBody>
          <a:bodyPr/>
          <a:lstStyle/>
          <a:p>
            <a:pPr algn="ctr"/>
            <a:r>
              <a:rPr lang="he-IL" dirty="0"/>
              <a:t>איך מחשבים נגזרות חלקיות?</a:t>
            </a:r>
            <a:endParaRPr lang="en-US" dirty="0"/>
          </a:p>
        </p:txBody>
      </p:sp>
    </p:spTree>
    <p:extLst>
      <p:ext uri="{BB962C8B-B14F-4D97-AF65-F5344CB8AC3E}">
        <p14:creationId xmlns:p14="http://schemas.microsoft.com/office/powerpoint/2010/main" val="355626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lnSpcReduction="10000"/>
              </a:bodyPr>
              <a:lstStyle/>
              <a:p>
                <a:pPr algn="r" rtl="1"/>
                <a:r>
                  <a:rPr lang="he-IL" dirty="0">
                    <a:latin typeface="Cambria Math" panose="02040503050406030204" pitchFamily="18" charset="0"/>
                    <a:ea typeface="Cambria Math" panose="02040503050406030204" pitchFamily="18" charset="0"/>
                  </a:rPr>
                  <a:t>נחשב את הנגזרות של הפונקציה </a:t>
                </a:r>
                <a14:m>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𝑥𝑦</m:t>
                    </m:r>
                  </m:oMath>
                </a14:m>
                <a:r>
                  <a:rPr lang="he-IL" dirty="0">
                    <a:latin typeface="Cambria Math" panose="02040503050406030204" pitchFamily="18" charset="0"/>
                    <a:ea typeface="Cambria Math" panose="02040503050406030204" pitchFamily="18" charset="0"/>
                  </a:rPr>
                  <a:t>:</a:t>
                </a:r>
              </a:p>
              <a:p>
                <a:pPr algn="r" rtl="1"/>
                <a:r>
                  <a:rPr lang="he-IL" dirty="0">
                    <a:latin typeface="Cambria Math" panose="02040503050406030204" pitchFamily="18" charset="0"/>
                    <a:ea typeface="Cambria Math" panose="02040503050406030204" pitchFamily="18" charset="0"/>
                  </a:rPr>
                  <a:t>כשגוזרים לפי </a:t>
                </a:r>
                <a:r>
                  <a:rPr lang="en-US" dirty="0">
                    <a:latin typeface="Cambria Math" panose="02040503050406030204" pitchFamily="18" charset="0"/>
                    <a:ea typeface="Cambria Math" panose="02040503050406030204" pitchFamily="18" charset="0"/>
                  </a:rPr>
                  <a:t>x</a:t>
                </a:r>
                <a:r>
                  <a:rPr lang="he-IL" dirty="0">
                    <a:latin typeface="Cambria Math" panose="02040503050406030204" pitchFamily="18" charset="0"/>
                    <a:ea typeface="Cambria Math" panose="02040503050406030204" pitchFamily="18" charset="0"/>
                  </a:rPr>
                  <a:t>, מתייחסים אל הביטוי כמו המשתנה </a:t>
                </a:r>
                <a:r>
                  <a:rPr lang="en-US" dirty="0">
                    <a:latin typeface="Cambria Math" panose="02040503050406030204" pitchFamily="18" charset="0"/>
                    <a:ea typeface="Cambria Math" panose="02040503050406030204" pitchFamily="18" charset="0"/>
                  </a:rPr>
                  <a:t>x</a:t>
                </a:r>
                <a:r>
                  <a:rPr lang="he-IL" dirty="0">
                    <a:latin typeface="Cambria Math" panose="02040503050406030204" pitchFamily="18" charset="0"/>
                    <a:ea typeface="Cambria Math" panose="02040503050406030204" pitchFamily="18" charset="0"/>
                  </a:rPr>
                  <a:t> מוכפל בקבוע </a:t>
                </a:r>
                <a:r>
                  <a:rPr lang="en-US" dirty="0">
                    <a:latin typeface="Cambria Math" panose="02040503050406030204" pitchFamily="18" charset="0"/>
                    <a:ea typeface="Cambria Math" panose="02040503050406030204" pitchFamily="18" charset="0"/>
                  </a:rPr>
                  <a:t>y</a:t>
                </a:r>
                <a:r>
                  <a:rPr lang="he-IL" dirty="0">
                    <a:latin typeface="Cambria Math" panose="02040503050406030204" pitchFamily="18" charset="0"/>
                    <a:ea typeface="Cambria Math" panose="02040503050406030204" pitchFamily="18" charset="0"/>
                  </a:rPr>
                  <a:t>, ולכן הנגזרת היא הקבוע: </a:t>
                </a:r>
                <a:r>
                  <a:rPr lang="en-US" dirty="0">
                    <a:latin typeface="Cambria Math" panose="02040503050406030204" pitchFamily="18" charset="0"/>
                    <a:ea typeface="Cambria Math" panose="02040503050406030204" pitchFamily="18" charset="0"/>
                  </a:rPr>
                  <a:t>y</a:t>
                </a:r>
                <a:r>
                  <a:rPr lang="he-IL" dirty="0">
                    <a:latin typeface="Cambria Math" panose="02040503050406030204" pitchFamily="18" charset="0"/>
                    <a:ea typeface="Cambria Math" panose="02040503050406030204" pitchFamily="18" charset="0"/>
                  </a:rPr>
                  <a:t>.</a:t>
                </a:r>
              </a:p>
              <a:p>
                <a:pPr algn="r" rtl="1"/>
                <a:r>
                  <a:rPr lang="he-IL" dirty="0">
                    <a:latin typeface="Cambria Math" panose="02040503050406030204" pitchFamily="18" charset="0"/>
                    <a:ea typeface="Cambria Math" panose="02040503050406030204" pitchFamily="18" charset="0"/>
                  </a:rPr>
                  <a:t>וכנ"ל, כשגוזרים לפי </a:t>
                </a:r>
                <a:r>
                  <a:rPr lang="en-US" dirty="0">
                    <a:latin typeface="Cambria Math" panose="02040503050406030204" pitchFamily="18" charset="0"/>
                    <a:ea typeface="Cambria Math" panose="02040503050406030204" pitchFamily="18" charset="0"/>
                  </a:rPr>
                  <a:t>y</a:t>
                </a:r>
                <a:r>
                  <a:rPr lang="he-IL" dirty="0">
                    <a:latin typeface="Cambria Math" panose="02040503050406030204" pitchFamily="18" charset="0"/>
                    <a:ea typeface="Cambria Math" panose="02040503050406030204" pitchFamily="18" charset="0"/>
                  </a:rPr>
                  <a:t>, מתייחסים אל הביטוי כמו המשתנה </a:t>
                </a:r>
                <a:r>
                  <a:rPr lang="en-US" dirty="0">
                    <a:latin typeface="Cambria Math" panose="02040503050406030204" pitchFamily="18" charset="0"/>
                    <a:ea typeface="Cambria Math" panose="02040503050406030204" pitchFamily="18" charset="0"/>
                  </a:rPr>
                  <a:t>y</a:t>
                </a:r>
                <a:r>
                  <a:rPr lang="he-IL" dirty="0">
                    <a:latin typeface="Cambria Math" panose="02040503050406030204" pitchFamily="18" charset="0"/>
                    <a:ea typeface="Cambria Math" panose="02040503050406030204" pitchFamily="18" charset="0"/>
                  </a:rPr>
                  <a:t> מוכפל בקבוע </a:t>
                </a:r>
                <a:r>
                  <a:rPr lang="en-US" dirty="0">
                    <a:latin typeface="Cambria Math" panose="02040503050406030204" pitchFamily="18" charset="0"/>
                    <a:ea typeface="Cambria Math" panose="02040503050406030204" pitchFamily="18" charset="0"/>
                  </a:rPr>
                  <a:t>x</a:t>
                </a:r>
                <a:r>
                  <a:rPr lang="he-IL" dirty="0">
                    <a:latin typeface="Cambria Math" panose="02040503050406030204" pitchFamily="18" charset="0"/>
                    <a:ea typeface="Cambria Math" panose="02040503050406030204" pitchFamily="18" charset="0"/>
                  </a:rPr>
                  <a:t>, ולכן הנגזרת היא הקבוע: </a:t>
                </a:r>
                <a:r>
                  <a:rPr lang="en-US" dirty="0">
                    <a:latin typeface="Cambria Math" panose="02040503050406030204" pitchFamily="18" charset="0"/>
                    <a:ea typeface="Cambria Math" panose="02040503050406030204" pitchFamily="18" charset="0"/>
                  </a:rPr>
                  <a:t>x</a:t>
                </a:r>
                <a:r>
                  <a:rPr lang="he-IL" dirty="0">
                    <a:latin typeface="Cambria Math" panose="02040503050406030204" pitchFamily="18" charset="0"/>
                    <a:ea typeface="Cambria Math" panose="02040503050406030204" pitchFamily="18" charset="0"/>
                  </a:rPr>
                  <a:t>. נקבל:</a:t>
                </a:r>
              </a:p>
              <a:p>
                <a:pPr algn="l"/>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𝑓</m:t>
                        </m:r>
                      </m:e>
                      <m:sup>
                        <m:r>
                          <a:rPr lang="en-US" b="0" i="1" smtClean="0">
                            <a:latin typeface="Cambria Math" panose="02040503050406030204" pitchFamily="18" charset="0"/>
                            <a:ea typeface="Cambria Math" panose="02040503050406030204" pitchFamily="18" charset="0"/>
                          </a:rPr>
                          <m:t>′</m:t>
                        </m:r>
                      </m:sup>
                    </m:sSup>
                    <m:r>
                      <a:rPr lang="en-US" b="0" i="1" baseline="-25000" smtClean="0">
                        <a:latin typeface="Cambria Math" panose="02040503050406030204" pitchFamily="18" charset="0"/>
                        <a:ea typeface="Cambria Math" panose="02040503050406030204" pitchFamily="18" charset="0"/>
                      </a:rPr>
                      <m:t>𝑥</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𝑓</m:t>
                        </m:r>
                      </m:e>
                      <m:sup>
                        <m:r>
                          <a:rPr lang="en-US" b="0" i="1" smtClean="0">
                            <a:latin typeface="Cambria Math" panose="02040503050406030204" pitchFamily="18" charset="0"/>
                            <a:ea typeface="Cambria Math" panose="02040503050406030204" pitchFamily="18" charset="0"/>
                          </a:rPr>
                          <m:t>′</m:t>
                        </m:r>
                      </m:sup>
                    </m:sSup>
                    <m:r>
                      <a:rPr lang="en-US" b="0" i="1" baseline="-25000" smtClean="0">
                        <a:latin typeface="Cambria Math" panose="02040503050406030204" pitchFamily="18" charset="0"/>
                        <a:ea typeface="Cambria Math" panose="02040503050406030204" pitchFamily="18" charset="0"/>
                      </a:rPr>
                      <m:t>𝑦</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oMath>
                </a14:m>
                <a:endParaRPr lang="en-US" dirty="0">
                  <a:latin typeface="Cambria Math" panose="02040503050406030204" pitchFamily="18" charset="0"/>
                  <a:ea typeface="Cambria Math" panose="02040503050406030204" pitchFamily="18" charset="0"/>
                </a:endParaRPr>
              </a:p>
              <a:p>
                <a:pPr algn="r" rtl="1"/>
                <a:r>
                  <a:rPr lang="he-IL" u="sng" dirty="0">
                    <a:latin typeface="Cambria Math" panose="02040503050406030204" pitchFamily="18" charset="0"/>
                    <a:ea typeface="Cambria Math" panose="02040503050406030204" pitchFamily="18" charset="0"/>
                  </a:rPr>
                  <a:t>תרגיל לכיתה</a:t>
                </a:r>
                <a:r>
                  <a:rPr lang="he-IL" dirty="0">
                    <a:latin typeface="Cambria Math" panose="02040503050406030204" pitchFamily="18" charset="0"/>
                    <a:ea typeface="Cambria Math" panose="02040503050406030204" pitchFamily="18" charset="0"/>
                  </a:rPr>
                  <a:t>: חשבו את הנגזרות החלקיות של </a:t>
                </a:r>
                <a14:m>
                  <m:oMath xmlns:m="http://schemas.openxmlformats.org/officeDocument/2006/math">
                    <m:r>
                      <a:rPr lang="en-US" b="0" i="1" smtClean="0">
                        <a:latin typeface="Cambria Math"/>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a:ea typeface="Cambria Math" panose="02040503050406030204" pitchFamily="18" charset="0"/>
                          </a:rPr>
                          <m:t>𝑥</m:t>
                        </m:r>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𝑦</m:t>
                        </m:r>
                      </m:e>
                    </m:d>
                    <m:r>
                      <a:rPr lang="en-US" b="0" i="1" smtClean="0">
                        <a:latin typeface="Cambria Math"/>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a:ea typeface="Cambria Math" panose="02040503050406030204" pitchFamily="18" charset="0"/>
                          </a:rPr>
                          <m:t>x</m:t>
                        </m:r>
                      </m:e>
                      <m:sup>
                        <m:r>
                          <a:rPr lang="en-US" b="0" i="0" smtClean="0">
                            <a:latin typeface="Cambria Math"/>
                            <a:ea typeface="Cambria Math" panose="02040503050406030204" pitchFamily="18" charset="0"/>
                          </a:rPr>
                          <m:t>3</m:t>
                        </m:r>
                      </m:sup>
                    </m:sSup>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a:ea typeface="Cambria Math" panose="02040503050406030204" pitchFamily="18" charset="0"/>
                          </a:rPr>
                          <m:t>y</m:t>
                        </m:r>
                      </m:e>
                      <m:sup>
                        <m:r>
                          <a:rPr lang="en-US" b="0" i="0" smtClean="0">
                            <a:latin typeface="Cambria Math"/>
                            <a:ea typeface="Cambria Math" panose="02040503050406030204" pitchFamily="18" charset="0"/>
                          </a:rPr>
                          <m:t>2</m:t>
                        </m:r>
                      </m:sup>
                    </m:sSup>
                    <m:r>
                      <a:rPr lang="en-US" b="0" i="0" smtClean="0">
                        <a:latin typeface="Cambria Math"/>
                        <a:ea typeface="Cambria Math" panose="02040503050406030204" pitchFamily="18" charset="0"/>
                      </a:rPr>
                      <m:t>−</m:t>
                    </m:r>
                    <m:r>
                      <m:rPr>
                        <m:sty m:val="p"/>
                      </m:rPr>
                      <a:rPr lang="en-US" b="0" i="0" smtClean="0">
                        <a:latin typeface="Cambria Math"/>
                        <a:ea typeface="Cambria Math" panose="02040503050406030204" pitchFamily="18" charset="0"/>
                      </a:rPr>
                      <m:t>y</m:t>
                    </m:r>
                    <m:r>
                      <a:rPr lang="en-US" b="0" i="1" smtClean="0">
                        <a:latin typeface="Cambria Math"/>
                        <a:ea typeface="Cambria Math"/>
                      </a:rPr>
                      <m:t>√</m:t>
                    </m:r>
                    <m:r>
                      <a:rPr lang="en-US" b="0" i="1" smtClean="0">
                        <a:latin typeface="Cambria Math"/>
                        <a:ea typeface="Cambria Math"/>
                      </a:rPr>
                      <m:t>𝑥</m:t>
                    </m:r>
                  </m:oMath>
                </a14:m>
                <a:r>
                  <a:rPr lang="he-IL" dirty="0">
                    <a:latin typeface="Cambria Math" panose="02040503050406030204" pitchFamily="18" charset="0"/>
                    <a:ea typeface="Cambria Math" panose="02040503050406030204" pitchFamily="18" charset="0"/>
                  </a:rPr>
                  <a:t> לפי </a:t>
                </a:r>
                <a:r>
                  <a:rPr lang="en-US" dirty="0">
                    <a:latin typeface="Cambria Math" panose="02040503050406030204" pitchFamily="18" charset="0"/>
                    <a:ea typeface="Cambria Math" panose="02040503050406030204" pitchFamily="18" charset="0"/>
                  </a:rPr>
                  <a:t>x</a:t>
                </a:r>
                <a:r>
                  <a:rPr lang="he-IL" dirty="0">
                    <a:latin typeface="Cambria Math" panose="02040503050406030204" pitchFamily="18" charset="0"/>
                    <a:ea typeface="Cambria Math" panose="02040503050406030204" pitchFamily="18" charset="0"/>
                  </a:rPr>
                  <a:t> ולפי </a:t>
                </a:r>
                <a:r>
                  <a:rPr lang="en-US" dirty="0">
                    <a:latin typeface="Cambria Math" panose="02040503050406030204" pitchFamily="18" charset="0"/>
                    <a:ea typeface="Cambria Math" panose="02040503050406030204" pitchFamily="18" charset="0"/>
                  </a:rPr>
                  <a:t>y</a:t>
                </a:r>
                <a:r>
                  <a:rPr lang="he-IL" dirty="0">
                    <a:latin typeface="Cambria Math" panose="02040503050406030204" pitchFamily="18" charset="0"/>
                    <a:ea typeface="Cambria Math" panose="02040503050406030204" pitchFamily="18" charset="0"/>
                  </a:rPr>
                  <a:t>.</a:t>
                </a:r>
              </a:p>
              <a:p>
                <a:pPr algn="r" rtl="1"/>
                <a:r>
                  <a:rPr lang="he-IL" u="sng" dirty="0">
                    <a:latin typeface="Cambria Math" panose="02040503050406030204" pitchFamily="18" charset="0"/>
                    <a:ea typeface="Cambria Math" panose="02040503050406030204" pitchFamily="18" charset="0"/>
                  </a:rPr>
                  <a:t>תרגיל לכיתה</a:t>
                </a:r>
                <a:r>
                  <a:rPr lang="he-IL" dirty="0">
                    <a:latin typeface="Cambria Math" panose="02040503050406030204" pitchFamily="18" charset="0"/>
                    <a:ea typeface="Cambria Math" panose="02040503050406030204" pitchFamily="18" charset="0"/>
                  </a:rPr>
                  <a:t>: חשבו את הנגזרות החלקיות של </a:t>
                </a:r>
                <a:br>
                  <a:rPr lang="en-US" dirty="0">
                    <a:latin typeface="Cambria Math" panose="02040503050406030204" pitchFamily="18" charset="0"/>
                    <a:ea typeface="Cambria Math" panose="02040503050406030204" pitchFamily="18" charset="0"/>
                  </a:rPr>
                </a:br>
                <a14:m>
                  <m:oMath xmlns:m="http://schemas.openxmlformats.org/officeDocument/2006/math">
                    <m:r>
                      <a:rPr lang="en-US" i="1">
                        <a:latin typeface="Cambria Math" panose="02040503050406030204" pitchFamily="18" charset="0"/>
                        <a:ea typeface="Cambria Math" panose="02040503050406030204" pitchFamily="18" charset="0"/>
                      </a:rPr>
                      <m:t>𝑔</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𝑦</m:t>
                        </m:r>
                      </m:num>
                      <m:den>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𝑥</m:t>
                            </m:r>
                          </m:e>
                        </m:rad>
                      </m:den>
                    </m:f>
                    <m:r>
                      <a:rPr lang="he-IL" i="1">
                        <a:latin typeface="Cambria Math" panose="02040503050406030204" pitchFamily="18" charset="0"/>
                        <a:ea typeface="Cambria Math" panose="02040503050406030204" pitchFamily="18" charset="0"/>
                      </a:rPr>
                      <m:t> </m:t>
                    </m:r>
                  </m:oMath>
                </a14:m>
                <a:r>
                  <a:rPr lang="he-IL" dirty="0">
                    <a:latin typeface="Cambria Math" panose="02040503050406030204" pitchFamily="18" charset="0"/>
                    <a:ea typeface="Cambria Math" panose="02040503050406030204" pitchFamily="18" charset="0"/>
                  </a:rPr>
                  <a:t>  לפי </a:t>
                </a:r>
                <a:r>
                  <a:rPr lang="en-US" dirty="0">
                    <a:latin typeface="Cambria Math" panose="02040503050406030204" pitchFamily="18" charset="0"/>
                    <a:ea typeface="Cambria Math" panose="02040503050406030204" pitchFamily="18" charset="0"/>
                  </a:rPr>
                  <a:t>x</a:t>
                </a:r>
                <a:r>
                  <a:rPr lang="he-IL" dirty="0">
                    <a:latin typeface="Cambria Math" panose="02040503050406030204" pitchFamily="18" charset="0"/>
                    <a:ea typeface="Cambria Math" panose="02040503050406030204" pitchFamily="18" charset="0"/>
                  </a:rPr>
                  <a:t> ולפי </a:t>
                </a:r>
                <a:r>
                  <a:rPr lang="en-US" dirty="0">
                    <a:latin typeface="Cambria Math" panose="02040503050406030204" pitchFamily="18" charset="0"/>
                    <a:ea typeface="Cambria Math" panose="02040503050406030204" pitchFamily="18" charset="0"/>
                  </a:rPr>
                  <a:t>y</a:t>
                </a:r>
                <a:r>
                  <a:rPr lang="he-IL" dirty="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a:p>
                <a:pPr algn="r" rtl="1"/>
                <a:endParaRPr lang="en-US" dirty="0">
                  <a:latin typeface="Cambria Math" panose="02040503050406030204" pitchFamily="18" charset="0"/>
                  <a:ea typeface="Cambria Math" panose="020405030504060302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2"/>
                <a:stretch>
                  <a:fillRect l="-889" t="-2156"/>
                </a:stretch>
              </a:blipFill>
            </p:spPr>
            <p:txBody>
              <a:bodyPr/>
              <a:lstStyle/>
              <a:p>
                <a:r>
                  <a:rPr lang="en-US">
                    <a:noFill/>
                  </a:rPr>
                  <a:t> </a:t>
                </a:r>
              </a:p>
            </p:txBody>
          </p:sp>
        </mc:Fallback>
      </mc:AlternateContent>
      <p:sp>
        <p:nvSpPr>
          <p:cNvPr id="3" name="Title 2"/>
          <p:cNvSpPr>
            <a:spLocks noGrp="1"/>
          </p:cNvSpPr>
          <p:nvPr>
            <p:ph type="title"/>
          </p:nvPr>
        </p:nvSpPr>
        <p:spPr/>
        <p:txBody>
          <a:bodyPr/>
          <a:lstStyle/>
          <a:p>
            <a:pPr algn="ctr" rtl="1"/>
            <a:r>
              <a:rPr lang="he-IL" dirty="0"/>
              <a:t>נגזרות חלקיות – דוגמאות</a:t>
            </a:r>
            <a:endParaRPr lang="en-US" dirty="0"/>
          </a:p>
        </p:txBody>
      </p:sp>
    </p:spTree>
    <p:extLst>
      <p:ext uri="{BB962C8B-B14F-4D97-AF65-F5344CB8AC3E}">
        <p14:creationId xmlns:p14="http://schemas.microsoft.com/office/powerpoint/2010/main" val="411853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328"/>
                <a:ext cx="8229600" cy="5071872"/>
              </a:xfrm>
            </p:spPr>
            <p:txBody>
              <a:bodyPr>
                <a:normAutofit/>
              </a:bodyPr>
              <a:lstStyle/>
              <a:p>
                <a:pPr algn="r" rtl="1"/>
                <a:r>
                  <a:rPr lang="he-IL" sz="2400" dirty="0"/>
                  <a:t>כמו בפונקציות של משתנה אחד, גם כאן יש לנו סיבות רבות להתעניין בנגזרות מסדר שני (הנגזרות של הנגזרות). אבל כיון שיש שתי דרכים לגזור כל פונקציה, ושתי נגזרות מסדר ראשון, נקבל 4 נגזרות מסדר שני:</a:t>
                </a:r>
                <a:endParaRPr lang="en-US" sz="2400" dirty="0"/>
              </a:p>
              <a:p>
                <a:pPr algn="r" rtl="1"/>
                <a:r>
                  <a:rPr lang="he-IL" sz="2400" dirty="0"/>
                  <a:t>גזירה פעמיים לפי </a:t>
                </a:r>
                <a:r>
                  <a:rPr lang="en-US" sz="2400" dirty="0"/>
                  <a:t>x</a:t>
                </a:r>
                <a:r>
                  <a:rPr lang="he-IL" sz="2400" dirty="0"/>
                  <a:t>:</a:t>
                </a:r>
              </a:p>
              <a:p>
                <a:pPr algn="l"/>
                <a14:m>
                  <m:oMath xmlns:m="http://schemas.openxmlformats.org/officeDocument/2006/math">
                    <m:r>
                      <a:rPr lang="en-US" sz="2400" b="0" i="1" smtClean="0">
                        <a:latin typeface="Cambria Math"/>
                      </a:rPr>
                      <m:t>𝑓</m:t>
                    </m:r>
                    <m:r>
                      <a:rPr lang="en-US" sz="2400" b="0" i="1" smtClean="0">
                        <a:latin typeface="Cambria Math"/>
                      </a:rPr>
                      <m:t>"</m:t>
                    </m:r>
                    <m:r>
                      <a:rPr lang="en-US" sz="2400" b="0" i="1" baseline="-25000" smtClean="0">
                        <a:latin typeface="Cambria Math"/>
                      </a:rPr>
                      <m:t>𝑥𝑥</m:t>
                    </m:r>
                    <m:r>
                      <a:rPr lang="en-US" sz="2400" b="0" i="1" smtClean="0">
                        <a:latin typeface="Cambria Math"/>
                      </a:rPr>
                      <m:t>(</m:t>
                    </m:r>
                    <m:r>
                      <a:rPr lang="en-US" sz="2400" b="0" i="1" smtClean="0">
                        <a:latin typeface="Cambria Math"/>
                      </a:rPr>
                      <m:t>𝑥</m:t>
                    </m:r>
                    <m:r>
                      <a:rPr lang="en-US" sz="2400" b="0" i="1" smtClean="0">
                        <a:latin typeface="Cambria Math"/>
                      </a:rPr>
                      <m:t>,</m:t>
                    </m:r>
                    <m:r>
                      <a:rPr lang="en-US" sz="2400" b="0" i="1" smtClean="0">
                        <a:latin typeface="Cambria Math"/>
                      </a:rPr>
                      <m:t>𝑦</m:t>
                    </m:r>
                    <m:r>
                      <a:rPr lang="en-US" sz="2400" b="0" i="1" smtClean="0">
                        <a:latin typeface="Cambria Math"/>
                      </a:rPr>
                      <m:t>)=</m:t>
                    </m:r>
                    <m:r>
                      <a:rPr lang="en-US" sz="2400" b="0" i="1" smtClean="0">
                        <a:latin typeface="Cambria Math"/>
                      </a:rPr>
                      <m:t>𝑓</m:t>
                    </m:r>
                    <m:r>
                      <a:rPr lang="en-US" sz="2400" b="0" i="1" baseline="-25000" smtClean="0">
                        <a:latin typeface="Cambria Math"/>
                      </a:rPr>
                      <m:t>11</m:t>
                    </m:r>
                    <m:r>
                      <a:rPr lang="en-US" sz="2400" b="0" i="1" smtClean="0">
                        <a:latin typeface="Cambria Math"/>
                      </a:rPr>
                      <m:t>(</m:t>
                    </m:r>
                    <m:r>
                      <a:rPr lang="en-US" sz="2400" b="0" i="1" smtClean="0">
                        <a:latin typeface="Cambria Math"/>
                      </a:rPr>
                      <m:t>𝑥</m:t>
                    </m:r>
                    <m:r>
                      <a:rPr lang="en-US" sz="2400" b="0" i="1" smtClean="0">
                        <a:latin typeface="Cambria Math"/>
                      </a:rPr>
                      <m:t>,</m:t>
                    </m:r>
                    <m:r>
                      <a:rPr lang="en-US" sz="2400" b="0" i="1" smtClean="0">
                        <a:latin typeface="Cambria Math"/>
                      </a:rPr>
                      <m:t>𝑦</m:t>
                    </m:r>
                    <m:r>
                      <a:rPr lang="en-US" sz="2400" b="0" i="1" smtClean="0">
                        <a:latin typeface="Cambria Math"/>
                      </a:rPr>
                      <m:t>)=[</m:t>
                    </m:r>
                    <m:r>
                      <a:rPr lang="en-US" sz="2400" b="0" i="1" smtClean="0">
                        <a:latin typeface="Cambria Math"/>
                      </a:rPr>
                      <m:t>𝑓</m:t>
                    </m:r>
                    <m:r>
                      <a:rPr lang="en-US" sz="2400" b="0" i="1" smtClean="0">
                        <a:latin typeface="Cambria Math"/>
                      </a:rPr>
                      <m:t>′</m:t>
                    </m:r>
                    <m:r>
                      <a:rPr lang="en-US" sz="2400" b="0" i="1" baseline="-25000" smtClean="0">
                        <a:latin typeface="Cambria Math"/>
                      </a:rPr>
                      <m:t>𝑥</m:t>
                    </m:r>
                    <m:r>
                      <a:rPr lang="en-US" sz="2400" b="0" i="1" smtClean="0">
                        <a:latin typeface="Cambria Math"/>
                      </a:rPr>
                      <m:t>(</m:t>
                    </m:r>
                    <m:r>
                      <a:rPr lang="en-US" sz="2400" b="0" i="1" smtClean="0">
                        <a:latin typeface="Cambria Math"/>
                      </a:rPr>
                      <m:t>𝑥</m:t>
                    </m:r>
                    <m:r>
                      <a:rPr lang="en-US" sz="2400" b="0" i="1" smtClean="0">
                        <a:latin typeface="Cambria Math"/>
                      </a:rPr>
                      <m:t>,</m:t>
                    </m:r>
                    <m:r>
                      <a:rPr lang="en-US" sz="2400" b="0" i="1" smtClean="0">
                        <a:latin typeface="Cambria Math"/>
                      </a:rPr>
                      <m:t>𝑦</m:t>
                    </m:r>
                    <m:r>
                      <a:rPr lang="en-US" sz="2400" b="0" i="1" smtClean="0">
                        <a:latin typeface="Cambria Math"/>
                      </a:rPr>
                      <m:t>)]</m:t>
                    </m:r>
                    <m:r>
                      <a:rPr lang="en-US" sz="2400" b="0" i="1" smtClean="0">
                        <a:latin typeface="Cambria Math"/>
                      </a:rPr>
                      <m:t>′</m:t>
                    </m:r>
                    <m:r>
                      <a:rPr lang="en-US" sz="2400" b="0" i="1" baseline="-25000" smtClean="0">
                        <a:latin typeface="Cambria Math"/>
                      </a:rPr>
                      <m:t>𝑥</m:t>
                    </m:r>
                  </m:oMath>
                </a14:m>
                <a:endParaRPr lang="he-IL" sz="2400" baseline="-25000" dirty="0"/>
              </a:p>
              <a:p>
                <a:pPr algn="r" rtl="1"/>
                <a:r>
                  <a:rPr lang="he-IL" sz="2400" dirty="0"/>
                  <a:t>גזירה קודם לפי </a:t>
                </a:r>
                <a:r>
                  <a:rPr lang="en-US" sz="2400" dirty="0"/>
                  <a:t>x</a:t>
                </a:r>
                <a:r>
                  <a:rPr lang="he-IL" sz="2400" dirty="0"/>
                  <a:t> ואח"כ לפי </a:t>
                </a:r>
                <a:r>
                  <a:rPr lang="en-US" sz="2400" dirty="0"/>
                  <a:t>y</a:t>
                </a:r>
                <a:r>
                  <a:rPr lang="he-IL" sz="2400" dirty="0"/>
                  <a:t>:</a:t>
                </a:r>
              </a:p>
              <a:p>
                <a14:m>
                  <m:oMath xmlns:m="http://schemas.openxmlformats.org/officeDocument/2006/math">
                    <m:r>
                      <a:rPr lang="en-US" sz="2400" i="1">
                        <a:latin typeface="Cambria Math"/>
                      </a:rPr>
                      <m:t>𝑓</m:t>
                    </m:r>
                    <m:r>
                      <a:rPr lang="en-US" sz="2400" i="1">
                        <a:latin typeface="Cambria Math"/>
                      </a:rPr>
                      <m:t>"</m:t>
                    </m:r>
                    <m:r>
                      <a:rPr lang="en-US" sz="2400" i="1" baseline="-25000">
                        <a:latin typeface="Cambria Math"/>
                      </a:rPr>
                      <m:t>𝑥</m:t>
                    </m:r>
                    <m:r>
                      <a:rPr lang="en-US" sz="2400" b="0" i="1" baseline="-25000" smtClean="0">
                        <a:latin typeface="Cambria Math"/>
                      </a:rPr>
                      <m:t>𝑦</m:t>
                    </m:r>
                    <m:r>
                      <a:rPr lang="en-US" sz="2400" i="1">
                        <a:latin typeface="Cambria Math"/>
                      </a:rPr>
                      <m:t>(</m:t>
                    </m:r>
                    <m:r>
                      <a:rPr lang="en-US" sz="2400" i="1">
                        <a:latin typeface="Cambria Math"/>
                      </a:rPr>
                      <m:t>𝑥</m:t>
                    </m:r>
                    <m:r>
                      <a:rPr lang="en-US" sz="2400" i="1">
                        <a:latin typeface="Cambria Math"/>
                      </a:rPr>
                      <m:t>,</m:t>
                    </m:r>
                    <m:r>
                      <a:rPr lang="en-US" sz="2400" i="1">
                        <a:latin typeface="Cambria Math"/>
                      </a:rPr>
                      <m:t>𝑦</m:t>
                    </m:r>
                    <m:r>
                      <a:rPr lang="en-US" sz="2400" i="1">
                        <a:latin typeface="Cambria Math"/>
                      </a:rPr>
                      <m:t>)=</m:t>
                    </m:r>
                    <m:r>
                      <a:rPr lang="en-US" sz="2400" i="1">
                        <a:latin typeface="Cambria Math"/>
                      </a:rPr>
                      <m:t>𝑓</m:t>
                    </m:r>
                    <m:r>
                      <a:rPr lang="en-US" sz="2400" i="1" baseline="-25000">
                        <a:latin typeface="Cambria Math"/>
                      </a:rPr>
                      <m:t>1</m:t>
                    </m:r>
                    <m:r>
                      <a:rPr lang="en-US" sz="2400" b="0" i="1" baseline="-25000" smtClean="0">
                        <a:latin typeface="Cambria Math"/>
                      </a:rPr>
                      <m:t>2</m:t>
                    </m:r>
                    <m:r>
                      <a:rPr lang="en-US" sz="2400" i="1">
                        <a:latin typeface="Cambria Math"/>
                      </a:rPr>
                      <m:t>(</m:t>
                    </m:r>
                    <m:r>
                      <a:rPr lang="en-US" sz="2400" i="1">
                        <a:latin typeface="Cambria Math"/>
                      </a:rPr>
                      <m:t>𝑥</m:t>
                    </m:r>
                    <m:r>
                      <a:rPr lang="en-US" sz="2400" i="1">
                        <a:latin typeface="Cambria Math"/>
                      </a:rPr>
                      <m:t>,</m:t>
                    </m:r>
                    <m:r>
                      <a:rPr lang="en-US" sz="2400" i="1">
                        <a:latin typeface="Cambria Math"/>
                      </a:rPr>
                      <m:t>𝑦</m:t>
                    </m:r>
                    <m:r>
                      <a:rPr lang="en-US" sz="2400" i="1">
                        <a:latin typeface="Cambria Math"/>
                      </a:rPr>
                      <m:t>)=[</m:t>
                    </m:r>
                    <m:r>
                      <a:rPr lang="en-US" sz="2400" i="1">
                        <a:latin typeface="Cambria Math"/>
                      </a:rPr>
                      <m:t>𝑓</m:t>
                    </m:r>
                    <m:r>
                      <a:rPr lang="en-US" sz="2400" i="1">
                        <a:latin typeface="Cambria Math"/>
                      </a:rPr>
                      <m:t>′</m:t>
                    </m:r>
                    <m:r>
                      <a:rPr lang="en-US" sz="2400" i="1" baseline="-25000">
                        <a:latin typeface="Cambria Math"/>
                      </a:rPr>
                      <m:t>𝑥</m:t>
                    </m:r>
                    <m:r>
                      <a:rPr lang="en-US" sz="2400" i="1">
                        <a:latin typeface="Cambria Math"/>
                      </a:rPr>
                      <m:t>(</m:t>
                    </m:r>
                    <m:r>
                      <a:rPr lang="en-US" sz="2400" i="1">
                        <a:latin typeface="Cambria Math"/>
                      </a:rPr>
                      <m:t>𝑥</m:t>
                    </m:r>
                    <m:r>
                      <a:rPr lang="en-US" sz="2400" i="1">
                        <a:latin typeface="Cambria Math"/>
                      </a:rPr>
                      <m:t>,</m:t>
                    </m:r>
                    <m:r>
                      <a:rPr lang="en-US" sz="2400" i="1">
                        <a:latin typeface="Cambria Math"/>
                      </a:rPr>
                      <m:t>𝑦</m:t>
                    </m:r>
                    <m:r>
                      <a:rPr lang="en-US" sz="2400" i="1">
                        <a:latin typeface="Cambria Math"/>
                      </a:rPr>
                      <m:t>)]</m:t>
                    </m:r>
                    <m:r>
                      <a:rPr lang="en-US" sz="2400" i="1">
                        <a:latin typeface="Cambria Math"/>
                      </a:rPr>
                      <m:t>′</m:t>
                    </m:r>
                    <m:r>
                      <a:rPr lang="en-US" sz="2400" b="0" i="1" baseline="-25000" smtClean="0">
                        <a:latin typeface="Cambria Math"/>
                      </a:rPr>
                      <m:t>𝑦</m:t>
                    </m:r>
                  </m:oMath>
                </a14:m>
                <a:endParaRPr lang="en-US" sz="2400" baseline="-25000" dirty="0"/>
              </a:p>
              <a:p>
                <a:pPr algn="r" rtl="1"/>
                <a:r>
                  <a:rPr lang="he-IL" sz="2400" dirty="0"/>
                  <a:t>גזירה קודם לפי </a:t>
                </a:r>
                <a:r>
                  <a:rPr lang="en-US" sz="2400" dirty="0"/>
                  <a:t>y</a:t>
                </a:r>
                <a:r>
                  <a:rPr lang="he-IL" sz="2400" dirty="0"/>
                  <a:t> ואח"כ לפי </a:t>
                </a:r>
                <a:r>
                  <a:rPr lang="en-US" sz="2400" dirty="0"/>
                  <a:t>x</a:t>
                </a:r>
                <a:r>
                  <a:rPr lang="he-IL" sz="2400" dirty="0"/>
                  <a:t>:</a:t>
                </a:r>
              </a:p>
              <a:p>
                <a:pPr algn="l"/>
                <a14:m>
                  <m:oMath xmlns:m="http://schemas.openxmlformats.org/officeDocument/2006/math">
                    <m:r>
                      <a:rPr lang="en-US" sz="2400" i="1">
                        <a:latin typeface="Cambria Math"/>
                      </a:rPr>
                      <m:t>𝑓</m:t>
                    </m:r>
                    <m:r>
                      <a:rPr lang="en-US" sz="2400" i="1">
                        <a:latin typeface="Cambria Math"/>
                      </a:rPr>
                      <m:t>"</m:t>
                    </m:r>
                    <m:r>
                      <a:rPr lang="en-US" sz="2400" b="0" i="1" baseline="-25000" smtClean="0">
                        <a:latin typeface="Cambria Math"/>
                      </a:rPr>
                      <m:t>𝑦𝑥</m:t>
                    </m:r>
                    <m:r>
                      <a:rPr lang="en-US" sz="2400" i="1">
                        <a:latin typeface="Cambria Math"/>
                      </a:rPr>
                      <m:t>(</m:t>
                    </m:r>
                    <m:r>
                      <a:rPr lang="en-US" sz="2400" i="1">
                        <a:latin typeface="Cambria Math"/>
                      </a:rPr>
                      <m:t>𝑥</m:t>
                    </m:r>
                    <m:r>
                      <a:rPr lang="en-US" sz="2400" i="1">
                        <a:latin typeface="Cambria Math"/>
                      </a:rPr>
                      <m:t>,</m:t>
                    </m:r>
                    <m:r>
                      <a:rPr lang="en-US" sz="2400" i="1">
                        <a:latin typeface="Cambria Math"/>
                      </a:rPr>
                      <m:t>𝑦</m:t>
                    </m:r>
                    <m:r>
                      <a:rPr lang="en-US" sz="2400" i="1">
                        <a:latin typeface="Cambria Math"/>
                      </a:rPr>
                      <m:t>)=</m:t>
                    </m:r>
                    <m:r>
                      <a:rPr lang="en-US" sz="2400" i="1">
                        <a:latin typeface="Cambria Math"/>
                      </a:rPr>
                      <m:t>𝑓</m:t>
                    </m:r>
                    <m:r>
                      <a:rPr lang="en-US" sz="2400" b="0" i="1" baseline="-25000" smtClean="0">
                        <a:latin typeface="Cambria Math"/>
                      </a:rPr>
                      <m:t>21</m:t>
                    </m:r>
                    <m:r>
                      <a:rPr lang="en-US" sz="2400" i="1">
                        <a:latin typeface="Cambria Math"/>
                      </a:rPr>
                      <m:t>(</m:t>
                    </m:r>
                    <m:r>
                      <a:rPr lang="en-US" sz="2400" i="1">
                        <a:latin typeface="Cambria Math"/>
                      </a:rPr>
                      <m:t>𝑥</m:t>
                    </m:r>
                    <m:r>
                      <a:rPr lang="en-US" sz="2400" i="1">
                        <a:latin typeface="Cambria Math"/>
                      </a:rPr>
                      <m:t>,</m:t>
                    </m:r>
                    <m:r>
                      <a:rPr lang="en-US" sz="2400" i="1">
                        <a:latin typeface="Cambria Math"/>
                      </a:rPr>
                      <m:t>𝑦</m:t>
                    </m:r>
                    <m:r>
                      <a:rPr lang="en-US" sz="2400" i="1">
                        <a:latin typeface="Cambria Math"/>
                      </a:rPr>
                      <m:t>)=[</m:t>
                    </m:r>
                    <m:r>
                      <a:rPr lang="en-US" sz="2400" i="1">
                        <a:latin typeface="Cambria Math"/>
                      </a:rPr>
                      <m:t>𝑓</m:t>
                    </m:r>
                    <m:r>
                      <a:rPr lang="en-US" sz="2400" i="1">
                        <a:latin typeface="Cambria Math"/>
                      </a:rPr>
                      <m:t>′</m:t>
                    </m:r>
                    <m:r>
                      <a:rPr lang="en-US" sz="2400" b="0" i="1" baseline="-25000" smtClean="0">
                        <a:latin typeface="Cambria Math"/>
                      </a:rPr>
                      <m:t>𝑦</m:t>
                    </m:r>
                    <m:r>
                      <a:rPr lang="en-US" sz="2400" i="1">
                        <a:latin typeface="Cambria Math"/>
                      </a:rPr>
                      <m:t>(</m:t>
                    </m:r>
                    <m:r>
                      <a:rPr lang="en-US" sz="2400" i="1">
                        <a:latin typeface="Cambria Math"/>
                      </a:rPr>
                      <m:t>𝑥</m:t>
                    </m:r>
                    <m:r>
                      <a:rPr lang="en-US" sz="2400" i="1">
                        <a:latin typeface="Cambria Math"/>
                      </a:rPr>
                      <m:t>,</m:t>
                    </m:r>
                    <m:r>
                      <a:rPr lang="en-US" sz="2400" i="1">
                        <a:latin typeface="Cambria Math"/>
                      </a:rPr>
                      <m:t>𝑦</m:t>
                    </m:r>
                    <m:r>
                      <a:rPr lang="en-US" sz="2400" i="1">
                        <a:latin typeface="Cambria Math"/>
                      </a:rPr>
                      <m:t>)]</m:t>
                    </m:r>
                    <m:r>
                      <a:rPr lang="en-US" sz="2400" i="1">
                        <a:latin typeface="Cambria Math"/>
                      </a:rPr>
                      <m:t>′</m:t>
                    </m:r>
                    <m:r>
                      <a:rPr lang="en-US" sz="2400" b="0" i="1" baseline="-25000" smtClean="0">
                        <a:latin typeface="Cambria Math"/>
                      </a:rPr>
                      <m:t>𝑥</m:t>
                    </m:r>
                  </m:oMath>
                </a14:m>
                <a:endParaRPr lang="he-IL" sz="2400" b="0" baseline="-25000" dirty="0"/>
              </a:p>
              <a:p>
                <a:pPr algn="r" rtl="1"/>
                <a:r>
                  <a:rPr lang="he-IL" sz="2400" dirty="0"/>
                  <a:t>גזירה פעמיים לפי </a:t>
                </a:r>
                <a:r>
                  <a:rPr lang="en-US" sz="2400" dirty="0"/>
                  <a:t>y</a:t>
                </a:r>
                <a:r>
                  <a:rPr lang="he-IL" sz="2400" dirty="0"/>
                  <a:t>:     </a:t>
                </a:r>
                <a14:m>
                  <m:oMath xmlns:m="http://schemas.openxmlformats.org/officeDocument/2006/math">
                    <m:r>
                      <a:rPr lang="en-US" sz="2400" i="1">
                        <a:latin typeface="Cambria Math"/>
                      </a:rPr>
                      <m:t>𝑓</m:t>
                    </m:r>
                    <m:r>
                      <a:rPr lang="en-US" sz="2400" i="1">
                        <a:latin typeface="Cambria Math"/>
                      </a:rPr>
                      <m:t>"</m:t>
                    </m:r>
                    <m:r>
                      <a:rPr lang="en-US" sz="2400" i="1" baseline="-25000">
                        <a:latin typeface="Cambria Math"/>
                      </a:rPr>
                      <m:t>𝑦</m:t>
                    </m:r>
                    <m:r>
                      <a:rPr lang="en-US" sz="2400" b="0" i="1" baseline="-25000" smtClean="0">
                        <a:latin typeface="Cambria Math"/>
                      </a:rPr>
                      <m:t>𝑦</m:t>
                    </m:r>
                    <m:r>
                      <a:rPr lang="en-US" sz="2400" i="1">
                        <a:latin typeface="Cambria Math"/>
                      </a:rPr>
                      <m:t>(</m:t>
                    </m:r>
                    <m:r>
                      <a:rPr lang="en-US" sz="2400" i="1">
                        <a:latin typeface="Cambria Math"/>
                      </a:rPr>
                      <m:t>𝑥</m:t>
                    </m:r>
                    <m:r>
                      <a:rPr lang="en-US" sz="2400" i="1">
                        <a:latin typeface="Cambria Math"/>
                      </a:rPr>
                      <m:t>,</m:t>
                    </m:r>
                    <m:r>
                      <a:rPr lang="en-US" sz="2400" i="1">
                        <a:latin typeface="Cambria Math"/>
                      </a:rPr>
                      <m:t>𝑦</m:t>
                    </m:r>
                    <m:r>
                      <a:rPr lang="en-US" sz="2400" i="1">
                        <a:latin typeface="Cambria Math"/>
                      </a:rPr>
                      <m:t>)=</m:t>
                    </m:r>
                    <m:r>
                      <a:rPr lang="en-US" sz="2400" i="1">
                        <a:latin typeface="Cambria Math"/>
                      </a:rPr>
                      <m:t>𝑓</m:t>
                    </m:r>
                    <m:r>
                      <a:rPr lang="en-US" sz="2400" i="1" baseline="-25000">
                        <a:latin typeface="Cambria Math"/>
                      </a:rPr>
                      <m:t>2</m:t>
                    </m:r>
                    <m:r>
                      <a:rPr lang="en-US" sz="2400" b="0" i="1" baseline="-25000" smtClean="0">
                        <a:latin typeface="Cambria Math"/>
                      </a:rPr>
                      <m:t>2</m:t>
                    </m:r>
                    <m:r>
                      <a:rPr lang="en-US" sz="2400" i="1">
                        <a:latin typeface="Cambria Math"/>
                      </a:rPr>
                      <m:t>(</m:t>
                    </m:r>
                    <m:r>
                      <a:rPr lang="en-US" sz="2400" i="1">
                        <a:latin typeface="Cambria Math"/>
                      </a:rPr>
                      <m:t>𝑥</m:t>
                    </m:r>
                    <m:r>
                      <a:rPr lang="en-US" sz="2400" i="1">
                        <a:latin typeface="Cambria Math"/>
                      </a:rPr>
                      <m:t>,</m:t>
                    </m:r>
                    <m:r>
                      <a:rPr lang="en-US" sz="2400" i="1">
                        <a:latin typeface="Cambria Math"/>
                      </a:rPr>
                      <m:t>𝑦</m:t>
                    </m:r>
                    <m:r>
                      <a:rPr lang="en-US" sz="2400" i="1">
                        <a:latin typeface="Cambria Math"/>
                      </a:rPr>
                      <m:t>)=[</m:t>
                    </m:r>
                    <m:r>
                      <a:rPr lang="en-US" sz="2400" i="1">
                        <a:latin typeface="Cambria Math"/>
                      </a:rPr>
                      <m:t>𝑓</m:t>
                    </m:r>
                    <m:r>
                      <a:rPr lang="en-US" sz="2400" i="1">
                        <a:latin typeface="Cambria Math"/>
                      </a:rPr>
                      <m:t>′</m:t>
                    </m:r>
                    <m:r>
                      <a:rPr lang="en-US" sz="2400" i="1" baseline="-25000">
                        <a:latin typeface="Cambria Math"/>
                      </a:rPr>
                      <m:t>𝑦</m:t>
                    </m:r>
                    <m:r>
                      <a:rPr lang="en-US" sz="2400" i="1">
                        <a:latin typeface="Cambria Math"/>
                      </a:rPr>
                      <m:t>(</m:t>
                    </m:r>
                    <m:r>
                      <a:rPr lang="en-US" sz="2400" i="1">
                        <a:latin typeface="Cambria Math"/>
                      </a:rPr>
                      <m:t>𝑥</m:t>
                    </m:r>
                    <m:r>
                      <a:rPr lang="en-US" sz="2400" i="1">
                        <a:latin typeface="Cambria Math"/>
                      </a:rPr>
                      <m:t>,</m:t>
                    </m:r>
                    <m:r>
                      <a:rPr lang="en-US" sz="2400" i="1">
                        <a:latin typeface="Cambria Math"/>
                      </a:rPr>
                      <m:t>𝑦</m:t>
                    </m:r>
                    <m:r>
                      <a:rPr lang="en-US" sz="2400" i="1">
                        <a:latin typeface="Cambria Math"/>
                      </a:rPr>
                      <m:t>)]</m:t>
                    </m:r>
                    <m:r>
                      <a:rPr lang="en-US" sz="2400" i="1">
                        <a:latin typeface="Cambria Math"/>
                      </a:rPr>
                      <m:t>′</m:t>
                    </m:r>
                    <m:r>
                      <a:rPr lang="en-US" sz="2400" b="0" i="1" baseline="-25000" smtClean="0">
                        <a:latin typeface="Cambria Math"/>
                      </a:rPr>
                      <m:t>𝑦</m:t>
                    </m:r>
                  </m:oMath>
                </a14:m>
                <a:endParaRPr lang="he-IL" sz="2400" b="0" baseline="-25000" dirty="0"/>
              </a:p>
              <a:p>
                <a:pPr algn="r" rtl="1"/>
                <a:r>
                  <a:rPr lang="he-IL" sz="2400" dirty="0"/>
                  <a:t>תרגיל: לגזור פעם שניה את הפונקציה בשקף הקודם.</a:t>
                </a:r>
              </a:p>
              <a:p>
                <a:pPr algn="r" rtl="1"/>
                <a:endParaRPr lang="en-US" sz="2400" baseline="-25000" dirty="0"/>
              </a:p>
              <a:p>
                <a:pPr algn="l"/>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328"/>
                <a:ext cx="8229600" cy="5071872"/>
              </a:xfrm>
              <a:blipFill rotWithShape="1">
                <a:blip r:embed="rId2"/>
                <a:stretch>
                  <a:fillRect l="-1926" t="-841"/>
                </a:stretch>
              </a:blipFill>
            </p:spPr>
            <p:txBody>
              <a:bodyPr/>
              <a:lstStyle/>
              <a:p>
                <a:r>
                  <a:rPr lang="en-US">
                    <a:noFill/>
                  </a:rPr>
                  <a:t> </a:t>
                </a:r>
              </a:p>
            </p:txBody>
          </p:sp>
        </mc:Fallback>
      </mc:AlternateContent>
      <p:sp>
        <p:nvSpPr>
          <p:cNvPr id="3" name="Title 2"/>
          <p:cNvSpPr>
            <a:spLocks noGrp="1"/>
          </p:cNvSpPr>
          <p:nvPr>
            <p:ph type="title"/>
          </p:nvPr>
        </p:nvSpPr>
        <p:spPr/>
        <p:txBody>
          <a:bodyPr/>
          <a:lstStyle/>
          <a:p>
            <a:pPr algn="ctr"/>
            <a:r>
              <a:rPr lang="he-IL" dirty="0"/>
              <a:t>נגזרות חלקיות מסדר שני</a:t>
            </a:r>
            <a:endParaRPr lang="en-US" dirty="0"/>
          </a:p>
        </p:txBody>
      </p:sp>
    </p:spTree>
    <p:extLst>
      <p:ext uri="{BB962C8B-B14F-4D97-AF65-F5344CB8AC3E}">
        <p14:creationId xmlns:p14="http://schemas.microsoft.com/office/powerpoint/2010/main" val="30919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algn="r" rtl="1"/>
                <a:r>
                  <a:rPr lang="he-IL" dirty="0">
                    <a:latin typeface="Cambria Math" panose="02040503050406030204" pitchFamily="18" charset="0"/>
                    <a:ea typeface="Cambria Math" panose="02040503050406030204" pitchFamily="18" charset="0"/>
                  </a:rPr>
                  <a:t>שתי הנגזרות החלקיות המעורבות מסדר שני הן </a:t>
                </a:r>
                <a:r>
                  <a:rPr lang="he-IL" u="sng" dirty="0">
                    <a:latin typeface="Cambria Math" panose="02040503050406030204" pitchFamily="18" charset="0"/>
                    <a:ea typeface="Cambria Math" panose="02040503050406030204" pitchFamily="18" charset="0"/>
                  </a:rPr>
                  <a:t>זהות</a:t>
                </a:r>
                <a:r>
                  <a:rPr lang="he-IL" dirty="0">
                    <a:latin typeface="Cambria Math" panose="02040503050406030204" pitchFamily="18" charset="0"/>
                    <a:ea typeface="Cambria Math" panose="02040503050406030204" pitchFamily="18" charset="0"/>
                  </a:rPr>
                  <a:t>.</a:t>
                </a:r>
              </a:p>
              <a:p>
                <a:pPr algn="r" rtl="1"/>
                <a:r>
                  <a:rPr lang="he-IL" dirty="0">
                    <a:latin typeface="Cambria Math" panose="02040503050406030204" pitchFamily="18" charset="0"/>
                    <a:ea typeface="Cambria Math" panose="02040503050406030204" pitchFamily="18" charset="0"/>
                  </a:rPr>
                  <a:t>כלומר, אם נגזור קודם לפי </a:t>
                </a:r>
                <a:r>
                  <a:rPr lang="en-US" dirty="0">
                    <a:latin typeface="Cambria Math" panose="02040503050406030204" pitchFamily="18" charset="0"/>
                    <a:ea typeface="Cambria Math" panose="02040503050406030204" pitchFamily="18" charset="0"/>
                  </a:rPr>
                  <a:t>x</a:t>
                </a:r>
                <a:r>
                  <a:rPr lang="he-IL" dirty="0">
                    <a:latin typeface="Cambria Math" panose="02040503050406030204" pitchFamily="18" charset="0"/>
                    <a:ea typeface="Cambria Math" panose="02040503050406030204" pitchFamily="18" charset="0"/>
                  </a:rPr>
                  <a:t> ואז לפי </a:t>
                </a:r>
                <a:r>
                  <a:rPr lang="en-US" dirty="0">
                    <a:latin typeface="Cambria Math" panose="02040503050406030204" pitchFamily="18" charset="0"/>
                    <a:ea typeface="Cambria Math" panose="02040503050406030204" pitchFamily="18" charset="0"/>
                  </a:rPr>
                  <a:t>y</a:t>
                </a:r>
                <a:r>
                  <a:rPr lang="he-IL" dirty="0">
                    <a:latin typeface="Cambria Math" panose="02040503050406030204" pitchFamily="18" charset="0"/>
                    <a:ea typeface="Cambria Math" panose="02040503050406030204" pitchFamily="18" charset="0"/>
                  </a:rPr>
                  <a:t> או להיפך, נקבל את אותה תוצאה:            </a:t>
                </a:r>
                <a14:m>
                  <m:oMath xmlns:m="http://schemas.openxmlformats.org/officeDocument/2006/math">
                    <m:r>
                      <a:rPr lang="en-US" i="1" dirty="0" smtClean="0">
                        <a:latin typeface="Cambria Math" panose="02040503050406030204" pitchFamily="18" charset="0"/>
                        <a:ea typeface="Cambria Math" panose="02040503050406030204" pitchFamily="18" charset="0"/>
                      </a:rPr>
                      <m:t>𝑓</m:t>
                    </m:r>
                    <m:r>
                      <a:rPr lang="en-US" i="1" dirty="0" smtClean="0">
                        <a:latin typeface="Cambria Math" panose="02040503050406030204" pitchFamily="18" charset="0"/>
                        <a:ea typeface="Cambria Math" panose="02040503050406030204" pitchFamily="18" charset="0"/>
                      </a:rPr>
                      <m:t>”</m:t>
                    </m:r>
                    <m:r>
                      <a:rPr lang="en-US" i="1" baseline="-25000" dirty="0" smtClean="0">
                        <a:latin typeface="Cambria Math" panose="02040503050406030204" pitchFamily="18" charset="0"/>
                        <a:ea typeface="Cambria Math" panose="02040503050406030204" pitchFamily="18" charset="0"/>
                      </a:rPr>
                      <m:t>𝑥𝑦</m:t>
                    </m:r>
                    <m:r>
                      <a:rPr lang="en-US" i="1" dirty="0" smtClean="0">
                        <a:latin typeface="Cambria Math" panose="02040503050406030204" pitchFamily="18" charset="0"/>
                        <a:ea typeface="Cambria Math" panose="02040503050406030204" pitchFamily="18" charset="0"/>
                      </a:rPr>
                      <m:t>=</m:t>
                    </m:r>
                    <m:r>
                      <a:rPr lang="en-US" i="1" dirty="0" err="1" smtClean="0">
                        <a:latin typeface="Cambria Math" panose="02040503050406030204" pitchFamily="18" charset="0"/>
                        <a:ea typeface="Cambria Math" panose="02040503050406030204" pitchFamily="18" charset="0"/>
                      </a:rPr>
                      <m:t>𝑓</m:t>
                    </m:r>
                    <m:r>
                      <a:rPr lang="en-US" i="1" dirty="0" err="1" smtClean="0">
                        <a:latin typeface="Cambria Math" panose="02040503050406030204" pitchFamily="18" charset="0"/>
                        <a:ea typeface="Cambria Math" panose="02040503050406030204" pitchFamily="18" charset="0"/>
                      </a:rPr>
                      <m:t>”</m:t>
                    </m:r>
                    <m:r>
                      <a:rPr lang="en-US" i="1" baseline="-25000" dirty="0" err="1" smtClean="0">
                        <a:latin typeface="Cambria Math" panose="02040503050406030204" pitchFamily="18" charset="0"/>
                        <a:ea typeface="Cambria Math" panose="02040503050406030204" pitchFamily="18" charset="0"/>
                      </a:rPr>
                      <m:t>𝑦𝑥</m:t>
                    </m:r>
                  </m:oMath>
                </a14:m>
                <a:endParaRPr lang="he-IL" baseline="-25000" dirty="0">
                  <a:latin typeface="Cambria Math" panose="02040503050406030204" pitchFamily="18" charset="0"/>
                  <a:ea typeface="Cambria Math" panose="02040503050406030204" pitchFamily="18" charset="0"/>
                </a:endParaRPr>
              </a:p>
              <a:p>
                <a:pPr algn="r" rtl="1"/>
                <a:r>
                  <a:rPr lang="he-IL" dirty="0">
                    <a:latin typeface="Cambria Math" panose="02040503050406030204" pitchFamily="18" charset="0"/>
                    <a:ea typeface="Cambria Math" panose="02040503050406030204" pitchFamily="18" charset="0"/>
                  </a:rPr>
                  <a:t>(ניתן לגזור בשתי הדרכים ולהשוות כאמצעי בדיקה).</a:t>
                </a:r>
                <a:endParaRPr lang="en-US" dirty="0">
                  <a:latin typeface="Cambria Math" panose="02040503050406030204" pitchFamily="18" charset="0"/>
                  <a:ea typeface="Cambria Math" panose="020405030504060302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259" t="-1078"/>
                </a:stretch>
              </a:blipFill>
            </p:spPr>
            <p:txBody>
              <a:bodyPr/>
              <a:lstStyle/>
              <a:p>
                <a:r>
                  <a:rPr lang="en-US">
                    <a:noFill/>
                  </a:rPr>
                  <a:t> </a:t>
                </a:r>
              </a:p>
            </p:txBody>
          </p:sp>
        </mc:Fallback>
      </mc:AlternateContent>
      <p:sp>
        <p:nvSpPr>
          <p:cNvPr id="3" name="Title 2"/>
          <p:cNvSpPr>
            <a:spLocks noGrp="1"/>
          </p:cNvSpPr>
          <p:nvPr>
            <p:ph type="title"/>
          </p:nvPr>
        </p:nvSpPr>
        <p:spPr/>
        <p:txBody>
          <a:bodyPr/>
          <a:lstStyle/>
          <a:p>
            <a:pPr algn="ctr"/>
            <a:r>
              <a:rPr lang="he-IL" dirty="0"/>
              <a:t>משפט – נגזרות מעורבות</a:t>
            </a:r>
            <a:endParaRPr lang="en-US" dirty="0"/>
          </a:p>
        </p:txBody>
      </p:sp>
    </p:spTree>
    <p:extLst>
      <p:ext uri="{BB962C8B-B14F-4D97-AF65-F5344CB8AC3E}">
        <p14:creationId xmlns:p14="http://schemas.microsoft.com/office/powerpoint/2010/main" val="73884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he-IL" u="sng" dirty="0"/>
              <a:t>יחידות 5-6</a:t>
            </a:r>
            <a:r>
              <a:rPr lang="he-IL" dirty="0"/>
              <a:t>:</a:t>
            </a:r>
          </a:p>
          <a:p>
            <a:pPr algn="r" rtl="1"/>
            <a:r>
              <a:rPr lang="he-IL" dirty="0"/>
              <a:t>פונקציות של שני משתנים</a:t>
            </a:r>
          </a:p>
          <a:p>
            <a:pPr algn="r" rtl="1"/>
            <a:r>
              <a:rPr lang="he-IL" dirty="0"/>
              <a:t>עקומות שוות ערך</a:t>
            </a:r>
          </a:p>
          <a:p>
            <a:pPr algn="r" rtl="1"/>
            <a:r>
              <a:rPr lang="he-IL" dirty="0"/>
              <a:t>נגזרות חלקיות</a:t>
            </a:r>
            <a:endParaRPr lang="en-US" dirty="0"/>
          </a:p>
        </p:txBody>
      </p:sp>
      <p:sp>
        <p:nvSpPr>
          <p:cNvPr id="3" name="Title 2"/>
          <p:cNvSpPr>
            <a:spLocks noGrp="1"/>
          </p:cNvSpPr>
          <p:nvPr>
            <p:ph type="title"/>
          </p:nvPr>
        </p:nvSpPr>
        <p:spPr/>
        <p:txBody>
          <a:bodyPr/>
          <a:lstStyle/>
          <a:p>
            <a:pPr algn="ctr"/>
            <a:r>
              <a:rPr lang="he-IL" dirty="0"/>
              <a:t>נושאי השיעור</a:t>
            </a:r>
            <a:endParaRPr lang="en-US" dirty="0"/>
          </a:p>
        </p:txBody>
      </p:sp>
    </p:spTree>
    <p:extLst>
      <p:ext uri="{BB962C8B-B14F-4D97-AF65-F5344CB8AC3E}">
        <p14:creationId xmlns:p14="http://schemas.microsoft.com/office/powerpoint/2010/main" val="377903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he-IL" u="sng" dirty="0"/>
              <a:t>בספר יחידות 5-6</a:t>
            </a:r>
            <a:r>
              <a:rPr lang="he-IL" dirty="0"/>
              <a:t>:</a:t>
            </a:r>
          </a:p>
          <a:p>
            <a:pPr algn="r" rtl="1"/>
            <a:r>
              <a:rPr lang="he-IL" dirty="0"/>
              <a:t>לקרוא את סעיפי הלימוד עד עמ' 54</a:t>
            </a:r>
          </a:p>
          <a:p>
            <a:pPr algn="r" rtl="1"/>
            <a:r>
              <a:rPr lang="he-IL" dirty="0"/>
              <a:t>מתוך שאלות לדוגמא ולחזרה:</a:t>
            </a:r>
          </a:p>
          <a:p>
            <a:pPr algn="r" rtl="1"/>
            <a:r>
              <a:rPr lang="he-IL" dirty="0"/>
              <a:t>עמ' 22 שאלה 128</a:t>
            </a:r>
          </a:p>
          <a:p>
            <a:pPr algn="r" rtl="1"/>
            <a:r>
              <a:rPr lang="he-IL" dirty="0"/>
              <a:t>עמ' 35 שאלות 133, 134</a:t>
            </a:r>
          </a:p>
          <a:p>
            <a:pPr algn="r" rtl="1"/>
            <a:endParaRPr lang="en-US" dirty="0"/>
          </a:p>
        </p:txBody>
      </p:sp>
      <p:sp>
        <p:nvSpPr>
          <p:cNvPr id="3" name="Title 2"/>
          <p:cNvSpPr>
            <a:spLocks noGrp="1"/>
          </p:cNvSpPr>
          <p:nvPr>
            <p:ph type="title"/>
          </p:nvPr>
        </p:nvSpPr>
        <p:spPr/>
        <p:txBody>
          <a:bodyPr/>
          <a:lstStyle/>
          <a:p>
            <a:pPr algn="ctr"/>
            <a:r>
              <a:rPr lang="he-IL" dirty="0"/>
              <a:t>שיעורי בית לשבוע הבא</a:t>
            </a:r>
            <a:endParaRPr lang="en-US" dirty="0"/>
          </a:p>
        </p:txBody>
      </p:sp>
    </p:spTree>
    <p:extLst>
      <p:ext uri="{BB962C8B-B14F-4D97-AF65-F5344CB8AC3E}">
        <p14:creationId xmlns:p14="http://schemas.microsoft.com/office/powerpoint/2010/main" val="3946473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he-IL" dirty="0"/>
              <a:t>במציאות הכלכלית, משתנים רבים תלויים בשני גורמים או יותר:</a:t>
            </a:r>
          </a:p>
          <a:p>
            <a:pPr algn="r" rtl="1"/>
            <a:r>
              <a:rPr lang="he-IL" dirty="0"/>
              <a:t>התוצר הצפוי במשק תלוי גם בגובה הריבית וגם בצריכה הציבורית;</a:t>
            </a:r>
          </a:p>
          <a:p>
            <a:pPr algn="r" rtl="1"/>
            <a:r>
              <a:rPr lang="he-IL" dirty="0"/>
              <a:t>תפוקה של מפעל תלויה גם בכמות המכונות וגם בכמות העובדים;</a:t>
            </a:r>
          </a:p>
          <a:p>
            <a:pPr algn="r" rtl="1"/>
            <a:r>
              <a:rPr lang="he-IL" dirty="0"/>
              <a:t>המחיר שנשלם בחנות תלוי גם בכמות הקפה וגם בכמות העוגיות שנקנה;</a:t>
            </a:r>
          </a:p>
          <a:p>
            <a:pPr algn="r" rtl="1"/>
            <a:r>
              <a:rPr lang="he-IL" dirty="0"/>
              <a:t>וכך, נרצה לבנות כלים מתימטיים לטיפול בפונקציות כאלו.</a:t>
            </a:r>
            <a:endParaRPr lang="en-US" dirty="0"/>
          </a:p>
        </p:txBody>
      </p:sp>
      <p:sp>
        <p:nvSpPr>
          <p:cNvPr id="3" name="Title 2"/>
          <p:cNvSpPr>
            <a:spLocks noGrp="1"/>
          </p:cNvSpPr>
          <p:nvPr>
            <p:ph type="title"/>
          </p:nvPr>
        </p:nvSpPr>
        <p:spPr/>
        <p:txBody>
          <a:bodyPr/>
          <a:lstStyle/>
          <a:p>
            <a:pPr algn="ctr" rtl="1"/>
            <a:r>
              <a:rPr lang="he-IL" dirty="0"/>
              <a:t>פונקציות של שני משתנים (ויותר)</a:t>
            </a:r>
            <a:endParaRPr lang="en-US" dirty="0"/>
          </a:p>
        </p:txBody>
      </p:sp>
    </p:spTree>
    <p:extLst>
      <p:ext uri="{BB962C8B-B14F-4D97-AF65-F5344CB8AC3E}">
        <p14:creationId xmlns:p14="http://schemas.microsoft.com/office/powerpoint/2010/main" val="190599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algn="r" rtl="1"/>
                <a:r>
                  <a:rPr lang="he-IL" dirty="0"/>
                  <a:t>אלה פונקציות עם שני משתנים בלתי תלויים (או יותר)</a:t>
                </a:r>
              </a:p>
              <a:p>
                <a:pPr algn="r" rtl="1"/>
                <a:r>
                  <a:rPr lang="he-IL" dirty="0"/>
                  <a:t>ערך הפונקציה הוא משתנה תלוי   </a:t>
                </a:r>
                <a14:m>
                  <m:oMath xmlns:m="http://schemas.openxmlformats.org/officeDocument/2006/math">
                    <m:r>
                      <a:rPr lang="en-US" b="0" i="1" smtClean="0">
                        <a:latin typeface="Cambria Math"/>
                      </a:rPr>
                      <m:t>𝑧</m:t>
                    </m:r>
                    <m:r>
                      <a:rPr lang="en-US" b="0" i="1" smtClean="0">
                        <a:latin typeface="Cambria Math"/>
                      </a:rPr>
                      <m:t>=</m:t>
                    </m:r>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r>
                          <a:rPr lang="en-US" b="0" i="1" smtClean="0">
                            <a:latin typeface="Cambria Math"/>
                          </a:rPr>
                          <m:t>,</m:t>
                        </m:r>
                        <m:r>
                          <a:rPr lang="en-US" b="0" i="1" smtClean="0">
                            <a:latin typeface="Cambria Math"/>
                          </a:rPr>
                          <m:t>𝑦</m:t>
                        </m:r>
                      </m:e>
                    </m:d>
                  </m:oMath>
                </a14:m>
                <a:r>
                  <a:rPr lang="he-IL" dirty="0"/>
                  <a:t>.</a:t>
                </a:r>
              </a:p>
              <a:p>
                <a:pPr algn="r" rtl="1"/>
                <a:r>
                  <a:rPr lang="he-IL" u="sng" dirty="0"/>
                  <a:t>דוגמאות</a:t>
                </a:r>
                <a:r>
                  <a:rPr lang="he-IL" dirty="0"/>
                  <a:t>:</a:t>
                </a:r>
                <a:endParaRPr lang="en-US" dirty="0"/>
              </a:p>
              <a:p>
                <a:pPr algn="l"/>
                <a14:m>
                  <m:oMath xmlns:m="http://schemas.openxmlformats.org/officeDocument/2006/math">
                    <m:r>
                      <a:rPr lang="en-US" b="0" i="1" smtClean="0">
                        <a:latin typeface="Cambria Math"/>
                      </a:rPr>
                      <m:t>𝑧</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𝑦</m:t>
                        </m:r>
                      </m:e>
                      <m:sup>
                        <m:r>
                          <a:rPr lang="en-US" b="0" i="1" smtClean="0">
                            <a:latin typeface="Cambria Math"/>
                          </a:rPr>
                          <m:t>2</m:t>
                        </m:r>
                      </m:sup>
                    </m:sSup>
                  </m:oMath>
                </a14:m>
                <a:endParaRPr lang="en-US" b="0" dirty="0"/>
              </a:p>
              <a:p>
                <a:pPr algn="l"/>
                <a14:m>
                  <m:oMath xmlns:m="http://schemas.openxmlformats.org/officeDocument/2006/math">
                    <m:r>
                      <a:rPr lang="en-US" b="0" i="1" smtClean="0">
                        <a:latin typeface="Cambria Math"/>
                      </a:rPr>
                      <m:t>𝑧</m:t>
                    </m:r>
                    <m:r>
                      <a:rPr lang="en-US" b="0" i="1" smtClean="0">
                        <a:latin typeface="Cambria Math"/>
                      </a:rPr>
                      <m:t>=</m:t>
                    </m:r>
                    <m:r>
                      <a:rPr lang="en-US" b="0" i="1" smtClean="0">
                        <a:latin typeface="Cambria Math"/>
                      </a:rPr>
                      <m:t>𝑎𝑥</m:t>
                    </m:r>
                    <m:r>
                      <a:rPr lang="en-US" b="0" i="1" smtClean="0">
                        <a:latin typeface="Cambria Math"/>
                      </a:rPr>
                      <m:t>+</m:t>
                    </m:r>
                    <m:r>
                      <a:rPr lang="en-US" b="0" i="1" smtClean="0">
                        <a:latin typeface="Cambria Math"/>
                      </a:rPr>
                      <m:t>𝑏𝑦</m:t>
                    </m:r>
                    <m:r>
                      <a:rPr lang="en-US" b="0" i="1" smtClean="0">
                        <a:latin typeface="Cambria Math"/>
                      </a:rPr>
                      <m:t>+</m:t>
                    </m:r>
                    <m:r>
                      <a:rPr lang="en-US" b="0" i="1" smtClean="0">
                        <a:latin typeface="Cambria Math"/>
                      </a:rPr>
                      <m:t>𝑐</m:t>
                    </m:r>
                  </m:oMath>
                </a14:m>
                <a:endParaRPr lang="en-US" b="0" dirty="0"/>
              </a:p>
              <a:p>
                <a:pPr algn="l"/>
                <a14:m>
                  <m:oMath xmlns:m="http://schemas.openxmlformats.org/officeDocument/2006/math">
                    <m:r>
                      <a:rPr lang="en-US" b="0" i="1" smtClean="0">
                        <a:latin typeface="Cambria Math"/>
                      </a:rPr>
                      <m:t>𝑧</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𝑒</m:t>
                        </m:r>
                      </m:e>
                      <m:sup>
                        <m:r>
                          <a:rPr lang="en-US" b="0" i="1" smtClean="0">
                            <a:latin typeface="Cambria Math"/>
                          </a:rPr>
                          <m:t>𝑥</m:t>
                        </m:r>
                        <m:r>
                          <a:rPr lang="en-US" b="0" i="1" smtClean="0">
                            <a:latin typeface="Cambria Math"/>
                          </a:rPr>
                          <m:t>+</m:t>
                        </m:r>
                        <m:r>
                          <a:rPr lang="en-US" b="0" i="1" smtClean="0">
                            <a:latin typeface="Cambria Math"/>
                          </a:rPr>
                          <m:t>𝑦</m:t>
                        </m:r>
                      </m:sup>
                    </m:sSup>
                  </m:oMath>
                </a14:m>
                <a:endParaRPr lang="en-US" b="0" dirty="0"/>
              </a:p>
              <a:p>
                <a:pPr algn="l"/>
                <a14:m>
                  <m:oMath xmlns:m="http://schemas.openxmlformats.org/officeDocument/2006/math">
                    <m:r>
                      <a:rPr lang="en-US" b="0" i="1" smtClean="0">
                        <a:latin typeface="Cambria Math"/>
                      </a:rPr>
                      <m:t>𝑧</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oMath>
                </a14:m>
                <a:endParaRPr lang="en-US" b="0" dirty="0"/>
              </a:p>
              <a:p>
                <a:pPr algn="r" rtl="1"/>
                <a:r>
                  <a:rPr lang="he-IL" u="sng" dirty="0"/>
                  <a:t>תרגיל חימום</a:t>
                </a:r>
                <a:r>
                  <a:rPr lang="he-IL" dirty="0"/>
                  <a:t>: אם </a:t>
                </a:r>
                <a14:m>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r>
                          <a:rPr lang="en-US" b="0" i="1" smtClean="0">
                            <a:latin typeface="Cambria Math"/>
                          </a:rPr>
                          <m:t>,</m:t>
                        </m:r>
                        <m:r>
                          <a:rPr lang="en-US" b="0" i="1" smtClean="0">
                            <a:latin typeface="Cambria Math"/>
                          </a:rPr>
                          <m:t>𝑦</m:t>
                        </m:r>
                      </m:e>
                    </m:d>
                    <m:r>
                      <a:rPr lang="en-US" b="0" i="1" smtClean="0">
                        <a:latin typeface="Cambria Math"/>
                      </a:rPr>
                      <m:t>=</m:t>
                    </m:r>
                    <m:r>
                      <a:rPr lang="en-US" b="0" i="1" smtClean="0">
                        <a:latin typeface="Cambria Math"/>
                      </a:rPr>
                      <m:t>4</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𝑦</m:t>
                        </m:r>
                      </m:e>
                      <m:sup>
                        <m:r>
                          <a:rPr lang="en-US" b="0" i="1" smtClean="0">
                            <a:latin typeface="Cambria Math"/>
                          </a:rPr>
                          <m:t>2</m:t>
                        </m:r>
                      </m:sup>
                    </m:sSup>
                  </m:oMath>
                </a14:m>
                <a:r>
                  <a:rPr lang="he-IL" dirty="0"/>
                  <a:t>, חשבו את</a:t>
                </a:r>
                <a:r>
                  <a:rPr lang="en-US" dirty="0"/>
                  <a:t>:</a:t>
                </a:r>
              </a:p>
              <a:p>
                <a:pPr algn="r" rtl="1"/>
                <a14:m>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2</m:t>
                        </m:r>
                        <m:r>
                          <a:rPr lang="en-US" b="0" i="1" smtClean="0">
                            <a:latin typeface="Cambria Math"/>
                          </a:rPr>
                          <m:t>, </m:t>
                        </m:r>
                        <m:r>
                          <a:rPr lang="en-US" b="0" i="1" smtClean="0">
                            <a:latin typeface="Cambria Math"/>
                          </a:rPr>
                          <m:t>3</m:t>
                        </m:r>
                      </m:e>
                    </m:d>
                    <m:r>
                      <a:rPr lang="en-US" b="0" i="1" smtClean="0">
                        <a:latin typeface="Cambria Math"/>
                      </a:rPr>
                      <m:t>, </m:t>
                    </m:r>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m:t>
                        </m:r>
                        <m:r>
                          <a:rPr lang="en-US" b="0" i="1" smtClean="0">
                            <a:latin typeface="Cambria Math"/>
                          </a:rPr>
                          <m:t>2</m:t>
                        </m:r>
                        <m:r>
                          <a:rPr lang="en-US" b="0" i="1" smtClean="0">
                            <a:latin typeface="Cambria Math"/>
                          </a:rPr>
                          <m:t>, </m:t>
                        </m:r>
                        <m:r>
                          <a:rPr lang="en-US" b="0" i="1" smtClean="0">
                            <a:latin typeface="Cambria Math"/>
                          </a:rPr>
                          <m:t>2</m:t>
                        </m:r>
                      </m:e>
                    </m:d>
                    <m:r>
                      <a:rPr lang="en-US" b="0" i="1" smtClean="0">
                        <a:latin typeface="Cambria Math"/>
                      </a:rPr>
                      <m:t>, </m:t>
                    </m:r>
                    <m:r>
                      <a:rPr lang="en-US" b="0" i="1" smtClean="0">
                        <a:latin typeface="Cambria Math"/>
                      </a:rPr>
                      <m:t>𝑓</m:t>
                    </m:r>
                    <m:r>
                      <a:rPr lang="en-US" b="0" i="1" smtClean="0">
                        <a:latin typeface="Cambria Math"/>
                      </a:rPr>
                      <m:t>(</m:t>
                    </m:r>
                    <m:r>
                      <a:rPr lang="en-US" b="0" i="1" smtClean="0">
                        <a:latin typeface="Cambria Math"/>
                      </a:rPr>
                      <m:t>0</m:t>
                    </m:r>
                    <m:r>
                      <a:rPr lang="en-US" b="0" i="1" smtClean="0">
                        <a:latin typeface="Cambria Math"/>
                      </a:rPr>
                      <m:t>, </m:t>
                    </m:r>
                    <m:r>
                      <a:rPr lang="en-US" b="0" i="1" smtClean="0">
                        <a:latin typeface="Cambria Math"/>
                      </a:rPr>
                      <m:t>6</m:t>
                    </m:r>
                    <m:r>
                      <a:rPr lang="en-US" b="0" i="1" smtClean="0">
                        <a:latin typeface="Cambria Math"/>
                      </a:rPr>
                      <m:t>)</m:t>
                    </m:r>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t="-1078"/>
                </a:stretch>
              </a:blipFill>
            </p:spPr>
            <p:txBody>
              <a:bodyPr/>
              <a:lstStyle/>
              <a:p>
                <a:r>
                  <a:rPr lang="en-US">
                    <a:noFill/>
                  </a:rPr>
                  <a:t> </a:t>
                </a:r>
              </a:p>
            </p:txBody>
          </p:sp>
        </mc:Fallback>
      </mc:AlternateContent>
      <p:sp>
        <p:nvSpPr>
          <p:cNvPr id="3" name="Title 2"/>
          <p:cNvSpPr>
            <a:spLocks noGrp="1"/>
          </p:cNvSpPr>
          <p:nvPr>
            <p:ph type="title"/>
          </p:nvPr>
        </p:nvSpPr>
        <p:spPr/>
        <p:txBody>
          <a:bodyPr/>
          <a:lstStyle/>
          <a:p>
            <a:pPr algn="ctr" rtl="1"/>
            <a:r>
              <a:rPr lang="he-IL" dirty="0"/>
              <a:t>פונקציות של שני משתנים</a:t>
            </a:r>
            <a:endParaRPr lang="en-US" dirty="0"/>
          </a:p>
        </p:txBody>
      </p:sp>
    </p:spTree>
    <p:extLst>
      <p:ext uri="{BB962C8B-B14F-4D97-AF65-F5344CB8AC3E}">
        <p14:creationId xmlns:p14="http://schemas.microsoft.com/office/powerpoint/2010/main" val="413002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he-IL" dirty="0"/>
              <a:t>כדי להציג פונקציה של שני משתנים באופן מלא, נדרשת מערכת צירים תלת-מימדית: רוחב, אורך וגובה (או עומק).</a:t>
            </a:r>
          </a:p>
          <a:p>
            <a:pPr algn="r" rtl="1"/>
            <a:r>
              <a:rPr lang="he-IL" dirty="0"/>
              <a:t>במערכת צירים תלת-מימדית, כל משוואה תוצג בצורת </a:t>
            </a:r>
            <a:r>
              <a:rPr lang="he-IL" u="sng" dirty="0"/>
              <a:t>משטח</a:t>
            </a:r>
            <a:r>
              <a:rPr lang="he-IL" dirty="0"/>
              <a:t>.</a:t>
            </a:r>
          </a:p>
          <a:p>
            <a:pPr algn="r" rtl="1"/>
            <a:r>
              <a:rPr lang="he-IL" dirty="0"/>
              <a:t>אין באפשרותנו לעשות זאת על לוח או דף במחברת.</a:t>
            </a:r>
          </a:p>
          <a:p>
            <a:pPr algn="r" rtl="1"/>
            <a:r>
              <a:rPr lang="he-IL" dirty="0"/>
              <a:t>לפיכך, לא נשתמש בשיטה הזו בקורס.</a:t>
            </a:r>
          </a:p>
          <a:p>
            <a:pPr algn="r" rtl="1"/>
            <a:r>
              <a:rPr lang="he-IL" dirty="0"/>
              <a:t>במקום זה נשתמש בשיטה שנקראת "עקומות שוות ערך" (עש"ע).</a:t>
            </a:r>
            <a:endParaRPr lang="en-US" dirty="0"/>
          </a:p>
        </p:txBody>
      </p:sp>
      <p:sp>
        <p:nvSpPr>
          <p:cNvPr id="3" name="Title 2"/>
          <p:cNvSpPr>
            <a:spLocks noGrp="1"/>
          </p:cNvSpPr>
          <p:nvPr>
            <p:ph type="title"/>
          </p:nvPr>
        </p:nvSpPr>
        <p:spPr/>
        <p:txBody>
          <a:bodyPr/>
          <a:lstStyle/>
          <a:p>
            <a:pPr algn="ctr"/>
            <a:r>
              <a:rPr lang="he-IL" dirty="0"/>
              <a:t>כיצד נציג אותן באופן גרפי?</a:t>
            </a:r>
            <a:endParaRPr lang="en-US" dirty="0"/>
          </a:p>
        </p:txBody>
      </p:sp>
    </p:spTree>
    <p:extLst>
      <p:ext uri="{BB962C8B-B14F-4D97-AF65-F5344CB8AC3E}">
        <p14:creationId xmlns:p14="http://schemas.microsoft.com/office/powerpoint/2010/main" val="23432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he-IL" dirty="0"/>
              <a:t>מפת קווי גובה</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2" y="1261369"/>
            <a:ext cx="9305926" cy="621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44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he-IL" dirty="0"/>
              <a:t>כל הקוים בצבע חום בהיר דק עוברים בין נקודות בעלות אותו גובה.</a:t>
            </a:r>
          </a:p>
          <a:p>
            <a:pPr algn="r" rtl="1"/>
            <a:r>
              <a:rPr lang="he-IL" dirty="0"/>
              <a:t>כאשר מסומן מספר על הקו, זהו הגובה שלו – במטרים מעל גובה פני הים.</a:t>
            </a:r>
          </a:p>
          <a:p>
            <a:pPr algn="r" rtl="1"/>
            <a:r>
              <a:rPr lang="he-IL" dirty="0"/>
              <a:t>כל העקומות מייצגות גבהים שמתחלקים ב-10 מ'. כך ניתן לדעת על המרחק האנכי לפי כמות הקוים שחצינו.</a:t>
            </a:r>
          </a:p>
          <a:p>
            <a:pPr algn="r" rtl="1"/>
            <a:r>
              <a:rPr lang="he-IL" dirty="0"/>
              <a:t>כיוון העליה של הגובה הוא כיוון "מעלה" של המספר.</a:t>
            </a:r>
          </a:p>
          <a:p>
            <a:pPr algn="r" rtl="1"/>
            <a:r>
              <a:rPr lang="he-IL" dirty="0"/>
              <a:t>לפי צורת קוי הגובה וכיוון העליה, ניתן ללמוד על תוואי השטח במקום.</a:t>
            </a:r>
          </a:p>
          <a:p>
            <a:pPr algn="r" rtl="1"/>
            <a:endParaRPr lang="en-US" dirty="0"/>
          </a:p>
        </p:txBody>
      </p:sp>
      <p:sp>
        <p:nvSpPr>
          <p:cNvPr id="3" name="Title 2"/>
          <p:cNvSpPr>
            <a:spLocks noGrp="1"/>
          </p:cNvSpPr>
          <p:nvPr>
            <p:ph type="title"/>
          </p:nvPr>
        </p:nvSpPr>
        <p:spPr/>
        <p:txBody>
          <a:bodyPr/>
          <a:lstStyle/>
          <a:p>
            <a:pPr algn="ctr" rtl="1"/>
            <a:r>
              <a:rPr lang="he-IL" dirty="0"/>
              <a:t>מפת קוי גובה - העיקרון</a:t>
            </a:r>
            <a:endParaRPr lang="en-US" dirty="0"/>
          </a:p>
        </p:txBody>
      </p:sp>
    </p:spTree>
    <p:extLst>
      <p:ext uri="{BB962C8B-B14F-4D97-AF65-F5344CB8AC3E}">
        <p14:creationId xmlns:p14="http://schemas.microsoft.com/office/powerpoint/2010/main" val="326347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algn="r" rtl="1"/>
                <a:r>
                  <a:rPr lang="he-IL" dirty="0">
                    <a:latin typeface="Cambria Math" panose="02040503050406030204" pitchFamily="18" charset="0"/>
                    <a:ea typeface="Cambria Math" panose="02040503050406030204" pitchFamily="18" charset="0"/>
                  </a:rPr>
                  <a:t>כאשר נתונה פונקציה של שני משתנים, כל </a:t>
                </a:r>
                <a:r>
                  <a:rPr lang="he-IL" u="sng" dirty="0">
                    <a:latin typeface="Cambria Math" panose="02040503050406030204" pitchFamily="18" charset="0"/>
                    <a:ea typeface="Cambria Math" panose="02040503050406030204" pitchFamily="18" charset="0"/>
                  </a:rPr>
                  <a:t>עקומה שוות ערך</a:t>
                </a:r>
                <a:r>
                  <a:rPr lang="he-IL" dirty="0">
                    <a:latin typeface="Cambria Math" panose="02040503050406030204" pitchFamily="18" charset="0"/>
                    <a:ea typeface="Cambria Math" panose="02040503050406030204" pitchFamily="18" charset="0"/>
                  </a:rPr>
                  <a:t> תחבר בין הנקודות במישור </a:t>
                </a:r>
                <a14:m>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𝑦</m:t>
                        </m:r>
                      </m:e>
                    </m:d>
                  </m:oMath>
                </a14:m>
                <a:r>
                  <a:rPr lang="he-IL" dirty="0">
                    <a:latin typeface="Cambria Math" panose="02040503050406030204" pitchFamily="18" charset="0"/>
                    <a:ea typeface="Cambria Math" panose="02040503050406030204" pitchFamily="18" charset="0"/>
                  </a:rPr>
                  <a:t> שלהן אותו ערך של הפונקציה: </a:t>
                </a:r>
                <a14:m>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oMath>
                </a14:m>
                <a:r>
                  <a:rPr lang="he-IL" dirty="0">
                    <a:latin typeface="Cambria Math" panose="02040503050406030204" pitchFamily="18" charset="0"/>
                    <a:ea typeface="Cambria Math" panose="02040503050406030204" pitchFamily="18" charset="0"/>
                  </a:rPr>
                  <a:t>, כאשר </a:t>
                </a:r>
                <a:r>
                  <a:rPr lang="en-US" dirty="0">
                    <a:latin typeface="Cambria Math" panose="02040503050406030204" pitchFamily="18" charset="0"/>
                    <a:ea typeface="Cambria Math" panose="02040503050406030204" pitchFamily="18" charset="0"/>
                  </a:rPr>
                  <a:t>c</a:t>
                </a:r>
                <a:r>
                  <a:rPr lang="he-IL" dirty="0">
                    <a:latin typeface="Cambria Math" panose="02040503050406030204" pitchFamily="18" charset="0"/>
                    <a:ea typeface="Cambria Math" panose="02040503050406030204" pitchFamily="18" charset="0"/>
                  </a:rPr>
                  <a:t> קבוע לכל עקומה וייקרא </a:t>
                </a:r>
                <a:r>
                  <a:rPr lang="he-IL" u="sng" dirty="0">
                    <a:latin typeface="Cambria Math" panose="02040503050406030204" pitchFamily="18" charset="0"/>
                    <a:ea typeface="Cambria Math" panose="02040503050406030204" pitchFamily="18" charset="0"/>
                  </a:rPr>
                  <a:t>האינדקס</a:t>
                </a:r>
                <a:r>
                  <a:rPr lang="he-IL" dirty="0">
                    <a:latin typeface="Cambria Math" panose="02040503050406030204" pitchFamily="18" charset="0"/>
                    <a:ea typeface="Cambria Math" panose="02040503050406030204" pitchFamily="18" charset="0"/>
                  </a:rPr>
                  <a:t> של העקומה.</a:t>
                </a:r>
              </a:p>
              <a:p>
                <a:pPr algn="r" rtl="1"/>
                <a:r>
                  <a:rPr lang="he-IL" dirty="0">
                    <a:latin typeface="Cambria Math" panose="02040503050406030204" pitchFamily="18" charset="0"/>
                    <a:ea typeface="Cambria Math" panose="02040503050406030204" pitchFamily="18" charset="0"/>
                  </a:rPr>
                  <a:t>את כיוון העליה של הפונקציה (במעבר בין עקומה שוות ערך אחת לשניה) נסמן בעזרת חץ ("החץ השמן").</a:t>
                </a:r>
              </a:p>
              <a:p>
                <a:pPr algn="r" rtl="1"/>
                <a:r>
                  <a:rPr lang="he-IL" dirty="0">
                    <a:latin typeface="Cambria Math" panose="02040503050406030204" pitchFamily="18" charset="0"/>
                    <a:ea typeface="Cambria Math" panose="02040503050406030204" pitchFamily="18" charset="0"/>
                  </a:rPr>
                  <a:t>מכיוון ששרטוט מפה שלמה כרוך במאמץ, בד"כ נסתפק בשרטוט 3-4 עקומות כדי להמחיש את הרעיון.</a:t>
                </a:r>
              </a:p>
              <a:p>
                <a:pPr algn="r" rtl="1"/>
                <a:r>
                  <a:rPr lang="he-IL" u="sng" dirty="0">
                    <a:latin typeface="Cambria Math" panose="02040503050406030204" pitchFamily="18" charset="0"/>
                    <a:ea typeface="Cambria Math" panose="02040503050406030204" pitchFamily="18" charset="0"/>
                  </a:rPr>
                  <a:t>דוגמא</a:t>
                </a:r>
                <a:r>
                  <a:rPr lang="he-IL" dirty="0">
                    <a:latin typeface="Cambria Math" panose="02040503050406030204" pitchFamily="18" charset="0"/>
                    <a:ea typeface="Cambria Math" panose="02040503050406030204" pitchFamily="18" charset="0"/>
                  </a:rPr>
                  <a:t>: נשרטט עש"ע 3 של הפונקציה </a:t>
                </a:r>
                <a14:m>
                  <m:oMath xmlns:m="http://schemas.openxmlformats.org/officeDocument/2006/math">
                    <m:r>
                      <a:rPr lang="en-US" b="0" i="1" smtClean="0">
                        <a:latin typeface="Cambria Math"/>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a:ea typeface="Cambria Math" panose="02040503050406030204" pitchFamily="18" charset="0"/>
                          </a:rPr>
                          <m:t>𝑥</m:t>
                        </m:r>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𝑦</m:t>
                        </m:r>
                      </m:e>
                    </m:d>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2</m:t>
                    </m:r>
                    <m:r>
                      <a:rPr lang="en-US" b="0" i="1" smtClean="0">
                        <a:latin typeface="Cambria Math"/>
                        <a:ea typeface="Cambria Math" panose="02040503050406030204" pitchFamily="18" charset="0"/>
                      </a:rPr>
                      <m:t>𝑥</m:t>
                    </m:r>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𝑦</m:t>
                    </m:r>
                  </m:oMath>
                </a14:m>
                <a:r>
                  <a:rPr lang="he-IL" dirty="0">
                    <a:latin typeface="Cambria Math" panose="02040503050406030204" pitchFamily="18" charset="0"/>
                    <a:ea typeface="Cambria Math" panose="02040503050406030204" pitchFamily="18" charset="0"/>
                  </a:rPr>
                  <a:t>.</a:t>
                </a:r>
              </a:p>
              <a:p>
                <a:pPr algn="r" rtl="1"/>
                <a:endParaRPr lang="en-US" dirty="0">
                  <a:latin typeface="Cambria Math" panose="02040503050406030204" pitchFamily="18" charset="0"/>
                  <a:ea typeface="Cambria Math" panose="020405030504060302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2296" t="-1078"/>
                </a:stretch>
              </a:blipFill>
            </p:spPr>
            <p:txBody>
              <a:bodyPr/>
              <a:lstStyle/>
              <a:p>
                <a:r>
                  <a:rPr lang="en-US">
                    <a:noFill/>
                  </a:rPr>
                  <a:t> </a:t>
                </a:r>
              </a:p>
            </p:txBody>
          </p:sp>
        </mc:Fallback>
      </mc:AlternateContent>
      <p:sp>
        <p:nvSpPr>
          <p:cNvPr id="3" name="Title 2"/>
          <p:cNvSpPr>
            <a:spLocks noGrp="1"/>
          </p:cNvSpPr>
          <p:nvPr>
            <p:ph type="title"/>
          </p:nvPr>
        </p:nvSpPr>
        <p:spPr/>
        <p:txBody>
          <a:bodyPr>
            <a:normAutofit fontScale="90000"/>
          </a:bodyPr>
          <a:lstStyle/>
          <a:p>
            <a:pPr algn="ctr" rtl="1"/>
            <a:r>
              <a:rPr lang="he-IL" dirty="0"/>
              <a:t> עקומות שוות ערך (עש"ע)</a:t>
            </a:r>
            <a:br>
              <a:rPr lang="en-US" dirty="0"/>
            </a:br>
            <a:r>
              <a:rPr lang="en-US" sz="3600" dirty="0"/>
              <a:t>(Indifference curves)</a:t>
            </a:r>
          </a:p>
        </p:txBody>
      </p:sp>
    </p:spTree>
    <p:extLst>
      <p:ext uri="{BB962C8B-B14F-4D97-AF65-F5344CB8AC3E}">
        <p14:creationId xmlns:p14="http://schemas.microsoft.com/office/powerpoint/2010/main" val="69505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he-IL" dirty="0"/>
              <a:t>עש"ע ישורטטו בדרך-כלל </a:t>
            </a:r>
            <a:r>
              <a:rPr lang="he-IL" u="sng" dirty="0"/>
              <a:t>ברביע הראשון</a:t>
            </a:r>
            <a:r>
              <a:rPr lang="he-IL" dirty="0"/>
              <a:t>.</a:t>
            </a:r>
          </a:p>
          <a:p>
            <a:pPr algn="r" rtl="1"/>
            <a:r>
              <a:rPr lang="he-IL" dirty="0"/>
              <a:t>יש לשים לב לדברים הבאים:</a:t>
            </a:r>
          </a:p>
          <a:p>
            <a:pPr algn="r" rtl="1"/>
            <a:r>
              <a:rPr lang="he-IL" dirty="0"/>
              <a:t>האם יש חיתוכים עם הצירים והיכן?</a:t>
            </a:r>
          </a:p>
          <a:p>
            <a:pPr algn="r" rtl="1"/>
            <a:r>
              <a:rPr lang="he-IL" dirty="0"/>
              <a:t>כיצד נראית העקומה?</a:t>
            </a:r>
          </a:p>
          <a:p>
            <a:pPr algn="r" rtl="1"/>
            <a:r>
              <a:rPr lang="he-IL" dirty="0"/>
              <a:t>האם העש"ע עולה או יורדת?</a:t>
            </a:r>
          </a:p>
          <a:p>
            <a:pPr algn="r" rtl="1"/>
            <a:r>
              <a:rPr lang="he-IL" dirty="0"/>
              <a:t>האם העש"ע לינארית, קמורה או קעורה?</a:t>
            </a:r>
          </a:p>
          <a:p>
            <a:pPr algn="r" rtl="1"/>
            <a:r>
              <a:rPr lang="he-IL" dirty="0"/>
              <a:t>בשרטוט </a:t>
            </a:r>
            <a:r>
              <a:rPr lang="he-IL" b="1" dirty="0"/>
              <a:t>מפת עש"ע</a:t>
            </a:r>
            <a:r>
              <a:rPr lang="he-IL" dirty="0"/>
              <a:t> יש להוסיף את כיוון העליה של הפונקציה מעקומה אחת לשניה (החץ השמן).</a:t>
            </a:r>
            <a:endParaRPr lang="en-US" dirty="0"/>
          </a:p>
        </p:txBody>
      </p:sp>
      <p:sp>
        <p:nvSpPr>
          <p:cNvPr id="3" name="Title 2"/>
          <p:cNvSpPr>
            <a:spLocks noGrp="1"/>
          </p:cNvSpPr>
          <p:nvPr>
            <p:ph type="title"/>
          </p:nvPr>
        </p:nvSpPr>
        <p:spPr/>
        <p:txBody>
          <a:bodyPr/>
          <a:lstStyle/>
          <a:p>
            <a:pPr algn="ctr"/>
            <a:r>
              <a:rPr lang="he-IL" dirty="0"/>
              <a:t>הנחיות לשרטוט עש"ע</a:t>
            </a:r>
            <a:endParaRPr lang="en-US" dirty="0"/>
          </a:p>
        </p:txBody>
      </p:sp>
    </p:spTree>
    <p:extLst>
      <p:ext uri="{BB962C8B-B14F-4D97-AF65-F5344CB8AC3E}">
        <p14:creationId xmlns:p14="http://schemas.microsoft.com/office/powerpoint/2010/main" val="267134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3440</TotalTime>
  <Words>1329</Words>
  <Application>Microsoft Office PowerPoint</Application>
  <PresentationFormat>‫הצגה על המסך (4:3)</PresentationFormat>
  <Paragraphs>113</Paragraphs>
  <Slides>20</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20</vt:i4>
      </vt:variant>
    </vt:vector>
  </HeadingPairs>
  <TitlesOfParts>
    <vt:vector size="26" baseType="lpstr">
      <vt:lpstr>Cambria Math</vt:lpstr>
      <vt:lpstr>Lucida Sans Unicode</vt:lpstr>
      <vt:lpstr>Verdana</vt:lpstr>
      <vt:lpstr>Wingdings 2</vt:lpstr>
      <vt:lpstr>Wingdings 3</vt:lpstr>
      <vt:lpstr>Concourse</vt:lpstr>
      <vt:lpstr>חשבון דיפרנציאלי לתלמידי כלכלה וניהול</vt:lpstr>
      <vt:lpstr>נושאי השיעור</vt:lpstr>
      <vt:lpstr>פונקציות של שני משתנים (ויותר)</vt:lpstr>
      <vt:lpstr>פונקציות של שני משתנים</vt:lpstr>
      <vt:lpstr>כיצד נציג אותן באופן גרפי?</vt:lpstr>
      <vt:lpstr>מפת קווי גובה</vt:lpstr>
      <vt:lpstr>מפת קוי גובה - העיקרון</vt:lpstr>
      <vt:lpstr> עקומות שוות ערך (עש"ע) (Indifference curves)</vt:lpstr>
      <vt:lpstr>הנחיות לשרטוט עש"ע</vt:lpstr>
      <vt:lpstr>דוגמאות למפת עש"ע - 1</vt:lpstr>
      <vt:lpstr>דוגמאות למפת עש"ע - 1</vt:lpstr>
      <vt:lpstr>דוגמאות למפת עש"ע - 2</vt:lpstr>
      <vt:lpstr>דוגמאות למפת עש"ע - 2</vt:lpstr>
      <vt:lpstr>תהליך חקירה קצרה של עש"ע</vt:lpstr>
      <vt:lpstr>נגזרות חלקיות</vt:lpstr>
      <vt:lpstr>איך מחשבים נגזרות חלקיות?</vt:lpstr>
      <vt:lpstr>נגזרות חלקיות – דוגמאות</vt:lpstr>
      <vt:lpstr>נגזרות חלקיות מסדר שני</vt:lpstr>
      <vt:lpstr>משפט – נגזרות מעורבות</vt:lpstr>
      <vt:lpstr>שיעורי בית לשבוע הבא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חשבון דיפרנציאלי לתלמידי כלכלה וניהול</dc:title>
  <dc:creator>user</dc:creator>
  <cp:lastModifiedBy>Roy Mimran</cp:lastModifiedBy>
  <cp:revision>51</cp:revision>
  <dcterms:created xsi:type="dcterms:W3CDTF">2016-12-24T20:36:24Z</dcterms:created>
  <dcterms:modified xsi:type="dcterms:W3CDTF">2019-08-13T08:52:04Z</dcterms:modified>
</cp:coreProperties>
</file>