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0" r:id="rId13"/>
    <p:sldId id="287" r:id="rId14"/>
    <p:sldId id="288" r:id="rId15"/>
    <p:sldId id="289" r:id="rId16"/>
    <p:sldId id="290" r:id="rId17"/>
    <p:sldId id="291" r:id="rId18"/>
    <p:sldId id="276" r:id="rId19"/>
    <p:sldId id="292" r:id="rId20"/>
    <p:sldId id="293" r:id="rId21"/>
    <p:sldId id="294" r:id="rId22"/>
    <p:sldId id="295" r:id="rId23"/>
    <p:sldId id="296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3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4.5</c:v>
                </c:pt>
                <c:pt idx="4">
                  <c:v>6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1.3333333333333333</c:v>
                </c:pt>
                <c:pt idx="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C8-46FA-80AE-EAAA31C43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97640"/>
        <c:axId val="285298424"/>
      </c:scatte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4.5</c:v>
                </c:pt>
                <c:pt idx="4">
                  <c:v>6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C8-46FA-80AE-EAAA31C43C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4.5</c:v>
                </c:pt>
                <c:pt idx="4">
                  <c:v>6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1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C8-46FA-80AE-EAAA31C43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97640"/>
        <c:axId val="285298424"/>
      </c:scatterChart>
      <c:valAx>
        <c:axId val="285297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85298424"/>
        <c:crosses val="autoZero"/>
        <c:crossBetween val="midCat"/>
      </c:valAx>
      <c:valAx>
        <c:axId val="285298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529764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u=16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2.6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79.01220685236116</c:v>
                </c:pt>
                <c:pt idx="1">
                  <c:v>37.869757541339574</c:v>
                </c:pt>
                <c:pt idx="2">
                  <c:v>15.999623095442598</c:v>
                </c:pt>
                <c:pt idx="3">
                  <c:v>4.000004514522983</c:v>
                </c:pt>
                <c:pt idx="4">
                  <c:v>2.5600005809106312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C8-4EA5-92F8-3D550B774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99208"/>
        <c:axId val="285299992"/>
      </c:scatterChart>
      <c:valAx>
        <c:axId val="285299208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285299992"/>
        <c:crosses val="autoZero"/>
        <c:crossBetween val="midCat"/>
      </c:valAx>
      <c:valAx>
        <c:axId val="285299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529920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166E7DA-E521-4F1A-A049-82C57BE051D6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E7C8E34-BA7D-4711-A1C3-4BBA45DC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787C99-1FC6-4446-A422-651FE07FFD44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FC61C0A-B199-4C0A-B356-AE3FF3C2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6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61C0A-B199-4C0A-B356-AE3FF3C204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61C0A-B199-4C0A-B356-AE3FF3C204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425D40-949C-47A6-B436-C99F72524771}" type="datetime1">
              <a:rPr lang="en-US" smtClean="0"/>
              <a:t>8/13/2019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60E7-A5DB-4F59-8135-8D343A24CCC1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1719-07C8-43EB-BEA1-417B8B2DCA43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940C-0128-4701-A38E-0C1F77A83B91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6AB9-0253-4FA6-913E-C8E9C3FEA2C2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5AB4-E04C-4C82-B56E-927B5B529204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D580-95DA-4D7E-A887-FB95E74F0BFD}" type="datetime1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7B9A-BA01-45BB-B830-EF454ABC47BA}" type="datetime1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5E17-1D4A-42A6-A70B-F07B44FC1AEB}" type="datetime1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CAFD0D-AFC8-452C-9D36-17208C659EC1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7B191D-CD7F-43DE-990B-4FA0A3DD6C6D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555542-2E89-4990-9E98-897EA301C039}" type="datetime1">
              <a:rPr lang="en-US" smtClean="0"/>
              <a:t>8/13/2019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689FAF-7615-4F3A-8E96-FDD0002A30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47" y="1781846"/>
            <a:ext cx="7772400" cy="1829761"/>
          </a:xfrm>
        </p:spPr>
        <p:txBody>
          <a:bodyPr/>
          <a:lstStyle/>
          <a:p>
            <a:r>
              <a:rPr lang="he-IL" dirty="0"/>
              <a:t>חשבון דיפרנציאלי לתלמידי כלכלה וניהול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he-IL" dirty="0"/>
              <a:t>שיעור </a:t>
            </a:r>
            <a:r>
              <a:rPr lang="en-US" dirty="0"/>
              <a:t>8</a:t>
            </a:r>
            <a:endParaRPr lang="he-IL" dirty="0"/>
          </a:p>
          <a:p>
            <a:r>
              <a:rPr lang="he-IL" dirty="0"/>
              <a:t>רועי מימרן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©כל הזכויות שמורות לאוניברסיטה הפתוחה ולמחבר.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7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נתונה פונקציה של שני משתנים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dirty="0"/>
                  <a:t>. אנו רוצים לחקור את העש"ע שלה ולבדוק אם היא עולה או יורדת.</a:t>
                </a:r>
              </a:p>
              <a:p>
                <a:pPr algn="r" rtl="1"/>
                <a:r>
                  <a:rPr lang="he-IL" dirty="0"/>
                  <a:t>נסתכל את משוואת העש"ע מהצורה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he-IL" dirty="0"/>
                  <a:t>, זוהי בדיוק משוואה של פונקציה סתומה, ניתן להפעיל עליה את משפט הפונקציות הסתומות.</a:t>
                </a:r>
              </a:p>
              <a:p>
                <a:pPr algn="r" rtl="1"/>
                <a:r>
                  <a:rPr lang="he-IL" dirty="0"/>
                  <a:t>אחרי שמצאנו את הביטוי לנגזרת של </a:t>
                </a:r>
                <a:r>
                  <a:rPr lang="en-US" dirty="0"/>
                  <a:t>y</a:t>
                </a:r>
                <a:r>
                  <a:rPr lang="he-IL" dirty="0"/>
                  <a:t> ביחס ל-</a:t>
                </a:r>
                <a:r>
                  <a:rPr lang="en-US" dirty="0"/>
                  <a:t>x</a:t>
                </a:r>
                <a:r>
                  <a:rPr lang="he-IL" dirty="0"/>
                  <a:t>, ננסה לראות מתי הוא חיובי או שלילי (במיוחד ברביע הראשון) וכך לקבוע מתי העש"ע עולה או יורדת.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שימוש במפ"ס כדי לחקור עש"ע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שיטות לחקירת עש"ע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09800"/>
            <a:ext cx="3505200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2400" u="sng" dirty="0"/>
              <a:t>חקירה קצרה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מחלצים את </a:t>
            </a:r>
            <a:r>
              <a:rPr lang="en-US" sz="2400" dirty="0"/>
              <a:t>y</a:t>
            </a:r>
            <a:r>
              <a:rPr lang="he-IL" sz="2400" dirty="0"/>
              <a:t> בתור פונקציה מפורשת של </a:t>
            </a:r>
            <a:r>
              <a:rPr lang="en-US" sz="2400" dirty="0"/>
              <a:t>x</a:t>
            </a:r>
            <a:r>
              <a:rPr lang="he-IL" sz="2400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גוזרים את הפונקציה כדי למצוא תחומי עלייה/ירידה של העש"ע.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גוזרים פעם שניה כדי למצוא תחומי קמירות/קעירות.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73097" y="2209800"/>
            <a:ext cx="327660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2400" u="sng" dirty="0"/>
              <a:t>שימוש במפ"ס</a:t>
            </a:r>
            <a:endParaRPr lang="he-IL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מחשבים את הנגזרות החלקיות של הפונקציה כדי להפעיל את מפ"ס.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מוצאים ביטוי לנגזרת של </a:t>
            </a:r>
            <a:r>
              <a:rPr lang="en-US" sz="2400" dirty="0"/>
              <a:t>y</a:t>
            </a:r>
            <a:r>
              <a:rPr lang="he-IL" sz="2400" dirty="0"/>
              <a:t> ביחס ל-</a:t>
            </a:r>
            <a:r>
              <a:rPr lang="en-US" sz="2400" dirty="0"/>
              <a:t>x</a:t>
            </a:r>
            <a:r>
              <a:rPr lang="he-IL" sz="2400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ממנו מסיקים לגבי תחומי עלייה/ירידה ומסקנות נוספות.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1524000"/>
                <a:ext cx="762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dirty="0"/>
                  <a:t>נתונה פונקציה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he-IL" sz="2400" dirty="0"/>
                  <a:t> ורוצים לחקור את העש"ע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he-IL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24000"/>
                <a:ext cx="7620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5789" r="-120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0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62000"/>
            <a:ext cx="2838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he-IL" dirty="0"/>
                  <a:t>נתונות הפונקציה והעש"ע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24</m:t>
                    </m:r>
                  </m:oMath>
                </a14:m>
                <a:r>
                  <a:rPr lang="he-IL" dirty="0"/>
                  <a:t>, מה שיפוע העקומה (למשל בנקודה </a:t>
                </a:r>
                <a:r>
                  <a:rPr lang="en-US" dirty="0"/>
                  <a:t>T</a:t>
                </a:r>
                <a:r>
                  <a:rPr lang="he-IL" dirty="0"/>
                  <a:t>)?</a:t>
                </a:r>
              </a:p>
              <a:p>
                <a:pPr algn="r" rtl="1"/>
                <a:endParaRPr lang="he-IL" dirty="0"/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u="sng" dirty="0"/>
                  <a:t>דרך 1 – חקירה קצרה</a:t>
                </a:r>
                <a:r>
                  <a:rPr lang="he-IL" dirty="0"/>
                  <a:t>: נחלץ ביטוי מפורש: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24</m:t>
                    </m:r>
                  </m:oMath>
                </a14:m>
                <a:endParaRPr lang="he-IL" u="sng" dirty="0"/>
              </a:p>
              <a:p>
                <a:pPr algn="ctr" rtl="1"/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24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b="0" dirty="0"/>
              </a:p>
              <a:p>
                <a:pPr algn="ctr" rt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75</m:t>
                    </m:r>
                  </m:oMath>
                </a14:m>
                <a:endParaRPr lang="en-US" dirty="0"/>
              </a:p>
              <a:p>
                <a:pPr algn="r" rtl="1"/>
                <a:r>
                  <a:rPr lang="he-IL" u="sng" dirty="0"/>
                  <a:t>דרך 2 – מפ"ס</a:t>
                </a:r>
                <a:r>
                  <a:rPr lang="he-IL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he-IL" dirty="0"/>
                  <a:t>.</a:t>
                </a:r>
              </a:p>
              <a:p>
                <a:pPr algn="r" rt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baseline="-25000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he-IL" dirty="0"/>
                  <a:t> ולכן נקבל: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75</m:t>
                    </m:r>
                  </m:oMath>
                </a14:m>
                <a:endParaRPr lang="he-IL" dirty="0"/>
              </a:p>
              <a:p>
                <a:pPr algn="r" rtl="1"/>
                <a:r>
                  <a:rPr lang="he-IL" dirty="0"/>
                  <a:t>כמובן שקיבלנו את אותה תוצאה בשתי הדרכים.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דוגמא פשוטה – מציאת שיפוע עש"ע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נתונה העש"ע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מעבירים קו תקציב משיק: </a:t>
                </a:r>
              </a:p>
              <a:p>
                <a:pPr marL="109728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א. מהי נקודת ההשקה ומהו התקציב</a:t>
                </a:r>
              </a:p>
              <a:p>
                <a:pPr marL="109728" indent="0" algn="r" rtl="1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ב. הוכיחו כי לאורך העקומה מתקיים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algn="r" rt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תרגיל – משפט הפונקציות הסתומות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4" y="1295400"/>
            <a:ext cx="28098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8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he-IL" dirty="0"/>
                  <a:t>שיעור התחלופה השולי (</a:t>
                </a:r>
                <a:r>
                  <a:rPr lang="en-US" dirty="0"/>
                  <a:t>MRS</a:t>
                </a:r>
                <a:r>
                  <a:rPr lang="he-IL" dirty="0"/>
                  <a:t>, קיצור של </a:t>
                </a:r>
                <a:r>
                  <a:rPr lang="en-US" dirty="0"/>
                  <a:t>Marginal Rate of Substitution</a:t>
                </a:r>
                <a:r>
                  <a:rPr lang="he-IL" dirty="0"/>
                  <a:t>) מייצג את הכמות ממוצר אחד שעליה מוכן פרט לוותר על מנת לקבל יחידה אחת ממוצר שני.</a:t>
                </a:r>
              </a:p>
              <a:p>
                <a:pPr algn="r" rtl="1"/>
                <a:r>
                  <a:rPr lang="he-IL" dirty="0"/>
                  <a:t>כאשר פונקציית התועלת של הפרט היא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dirty="0"/>
                  <a:t>, ניתן יהיה להציג את שיעור התחלופה השולי על עקומת האדישות באופן הבא: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𝑀𝑅𝑆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=−(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 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) </m:t>
                        </m:r>
                      </m:num>
                      <m:den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</a:rPr>
                              <m:t>) 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dirty="0"/>
              </a:p>
              <a:p>
                <a:pPr algn="r" rtl="1"/>
                <a:r>
                  <a:rPr lang="he-IL" dirty="0"/>
                  <a:t>סיכום: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𝑴𝑹𝑺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b="1" i="1" baseline="-25000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  <m:r>
                          <a:rPr lang="en-US" b="1" i="1">
                            <a:latin typeface="Cambria Math"/>
                          </a:rPr>
                          <m:t>) </m:t>
                        </m:r>
                      </m:num>
                      <m:den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b="1" i="1" baseline="-2500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) 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MRS – </a:t>
            </a:r>
            <a:r>
              <a:rPr lang="he-IL" dirty="0"/>
              <a:t>שיעור התחלופה השולי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נתונה הפונקציה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חשבו את ה-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MRS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שלה בנקודה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A(1,6)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ובנקודה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B(2,3)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dirty="0"/>
              <a:t>MRS</a:t>
            </a:r>
            <a:r>
              <a:rPr lang="he-IL" dirty="0"/>
              <a:t> – תרגיל לכיתה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52744056"/>
              </p:ext>
            </p:extLst>
          </p:nvPr>
        </p:nvGraphicFramePr>
        <p:xfrm>
          <a:off x="2057400" y="266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על עש"ע 16 של תועלת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he-IL" dirty="0"/>
                  <a:t> </a:t>
                </a:r>
                <a:r>
                  <a:rPr lang="he-IL" u="sng" dirty="0"/>
                  <a:t>סמנו</a:t>
                </a:r>
                <a:r>
                  <a:rPr lang="he-IL" dirty="0"/>
                  <a:t> את הנקודות (הסלים) שבהם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𝑀𝑅𝑆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he-IL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dirty="0"/>
              <a:t>MRS</a:t>
            </a:r>
            <a:r>
              <a:rPr lang="he-IL" dirty="0"/>
              <a:t> – תרגיל 2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845670"/>
              </p:ext>
            </p:extLst>
          </p:nvPr>
        </p:nvGraphicFramePr>
        <p:xfrm>
          <a:off x="2209800" y="243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א. לפניכם תועלת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והעש"ע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כיצד משתנה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MRS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לאורך העקומה הנדונה?</a:t>
                </a:r>
              </a:p>
              <a:p>
                <a:pPr algn="r" rtl="1"/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ב. מרחיבים את העקומה למפת עקומות (ראו בירוק). כיצד משתנה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MRS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לאורך הקרן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?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dirty="0"/>
              <a:t>MRS</a:t>
            </a:r>
            <a:r>
              <a:rPr lang="he-IL" dirty="0"/>
              <a:t> – שאלה 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16" y="2566987"/>
            <a:ext cx="469403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49232"/>
            <a:ext cx="1666875" cy="18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u="sng" dirty="0"/>
              <a:t>בספר יחידות 5-6</a:t>
            </a:r>
            <a:r>
              <a:rPr lang="he-IL" dirty="0"/>
              <a:t>:</a:t>
            </a:r>
          </a:p>
          <a:p>
            <a:pPr algn="r" rtl="1"/>
            <a:r>
              <a:rPr lang="he-IL" dirty="0"/>
              <a:t>לקרוא את סעיפי הלימוד עד עמ' 79.</a:t>
            </a:r>
          </a:p>
          <a:p>
            <a:pPr algn="r" rtl="1"/>
            <a:r>
              <a:rPr lang="he-IL" u="sng" dirty="0"/>
              <a:t>מתוך שאלות לדוגמא ולחזרה</a:t>
            </a:r>
            <a:r>
              <a:rPr lang="he-IL" dirty="0"/>
              <a:t>:</a:t>
            </a:r>
          </a:p>
          <a:p>
            <a:pPr algn="r" rtl="1"/>
            <a:r>
              <a:rPr lang="he-IL" dirty="0"/>
              <a:t>עמ' 55 שאלה 144</a:t>
            </a:r>
          </a:p>
          <a:p>
            <a:pPr algn="r" rtl="1"/>
            <a:r>
              <a:rPr lang="he-IL" dirty="0"/>
              <a:t>עמ' 57 </a:t>
            </a:r>
            <a:r>
              <a:rPr lang="he-IL"/>
              <a:t>שאלה 147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שיעורי בית לשבוע הבא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7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נניח שיש לנו פונקציה של שני משתנים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 ואנו מעוניינים לחקור את העש"ע שלה. </a:t>
                </a:r>
              </a:p>
              <a:p>
                <a:pPr algn="r" rtl="1"/>
                <a:r>
                  <a:rPr lang="he-IL" dirty="0"/>
                  <a:t>כאמור, אנו יכולים לחשב את הנגזרות החלקיות שלה, ולהפעיל את משפט הפונקציות הסתומות כדי למצוא ביטוי לשיפוע שלה: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he-IL" dirty="0"/>
                  <a:t> ולראות אם היא עולה או יורדת.</a:t>
                </a:r>
              </a:p>
              <a:p>
                <a:pPr algn="r" rtl="1"/>
                <a:r>
                  <a:rPr lang="he-IL" dirty="0"/>
                  <a:t>בשלב הבא נרצה לברר אם העש"ע קמורות או קעורות.</a:t>
                </a:r>
              </a:p>
              <a:p>
                <a:pPr algn="r" rtl="1"/>
                <a:r>
                  <a:rPr lang="he-IL" dirty="0"/>
                  <a:t>נניח כעת שמתקיים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בתחום הרלוונטי, למשל ברביע הראשון (אחרת החלק הזה לא רלוונטי).</a:t>
                </a:r>
              </a:p>
              <a:p>
                <a:pPr algn="r" rtl="1"/>
                <a:r>
                  <a:rPr lang="he-IL" dirty="0"/>
                  <a:t>נחשב את כל הנגזרות השניות: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xx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yy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xy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yx</m:t>
                    </m:r>
                  </m:oMath>
                </a14:m>
                <a:r>
                  <a:rPr lang="he-IL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he-IL" dirty="0"/>
              <a:t>חקירת עש"ע של פונקציה באמצעות שיטת "קואזי" קמירות/קעירות </a:t>
            </a:r>
            <a:r>
              <a:rPr lang="he-IL" sz="3600" dirty="0"/>
              <a:t>(עמ' 102)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u="sng" dirty="0"/>
              <a:t>יחידות 5-6</a:t>
            </a:r>
            <a:r>
              <a:rPr lang="he-IL" dirty="0"/>
              <a:t>:</a:t>
            </a:r>
          </a:p>
          <a:p>
            <a:pPr algn="r" rtl="1"/>
            <a:r>
              <a:rPr lang="he-IL" dirty="0"/>
              <a:t>פונקציית קוב-דאגלס</a:t>
            </a:r>
            <a:endParaRPr lang="en-US" dirty="0"/>
          </a:p>
          <a:p>
            <a:pPr algn="r" rtl="1"/>
            <a:r>
              <a:rPr lang="he-IL" dirty="0"/>
              <a:t>מבט נוסף על עש"ע</a:t>
            </a:r>
          </a:p>
          <a:p>
            <a:pPr algn="r" rtl="1"/>
            <a:r>
              <a:rPr lang="he-IL" dirty="0"/>
              <a:t>משפט הפונקציות הסתומות</a:t>
            </a:r>
          </a:p>
          <a:p>
            <a:pPr algn="r" rtl="1"/>
            <a:r>
              <a:rPr lang="en-US" dirty="0"/>
              <a:t>MRS</a:t>
            </a:r>
            <a:endParaRPr lang="he-IL" dirty="0"/>
          </a:p>
          <a:p>
            <a:pPr algn="r" rtl="1"/>
            <a:r>
              <a:rPr lang="he-IL"/>
              <a:t>קואזי קמירות/קעירות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נושאי השיעור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3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</p:spPr>
            <p:txBody>
              <a:bodyPr/>
              <a:lstStyle/>
              <a:p>
                <a:pPr algn="r" rtl="1"/>
                <a:r>
                  <a:rPr lang="he-IL" dirty="0"/>
                  <a:t>נרשום את הביטוי: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e-IL" b="0" baseline="-25000" dirty="0"/>
              </a:p>
              <a:p>
                <a:pPr algn="r" rtl="1"/>
                <a:r>
                  <a:rPr lang="he-IL" b="0" dirty="0"/>
                  <a:t>נבדוק את הסימן של 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he-IL" b="0" dirty="0"/>
                  <a:t> (חיובי או שלילי). ואז לפי הטבלה הבאה:</a:t>
                </a:r>
                <a:endParaRPr lang="en-US" b="0" dirty="0"/>
              </a:p>
              <a:p>
                <a:pPr algn="r" rtl="1"/>
                <a:endParaRPr lang="en-US" dirty="0"/>
              </a:p>
              <a:p>
                <a:pPr algn="r" rtl="1"/>
                <a:endParaRPr lang="en-US" b="0" dirty="0"/>
              </a:p>
              <a:p>
                <a:pPr algn="r" rtl="1"/>
                <a:endParaRPr lang="en-US" dirty="0"/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/>
                  <a:t>כך נמצא את מגמת העש"ע ונוכל לשרטט אותן או להמשיך בניתוח. במידה ו-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b="0" dirty="0"/>
                  <a:t>השיטה לא נותנת לנו הכרעה.</a:t>
                </a:r>
              </a:p>
              <a:p>
                <a:pPr marL="109728" indent="0" algn="r" rtl="1">
                  <a:buNone/>
                </a:pPr>
                <a:endParaRPr lang="en-US" b="0" dirty="0"/>
              </a:p>
              <a:p>
                <a:pPr marL="109728" indent="0" algn="r" rtl="1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  <a:blipFill rotWithShape="0">
                <a:blip r:embed="rId2"/>
                <a:stretch>
                  <a:fillRect l="-37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חקירת עש"ע של פונקציה באמצעות שיטת "קואזי" קמירות/קעירות - המשך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33241"/>
              </p:ext>
            </p:extLst>
          </p:nvPr>
        </p:nvGraphicFramePr>
        <p:xfrm>
          <a:off x="2590800" y="2971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סימן </a:t>
                      </a:r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תכונה של העש"ע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תכונה</a:t>
                      </a:r>
                      <a:r>
                        <a:rPr lang="he-IL" baseline="0" dirty="0"/>
                        <a:t> של </a:t>
                      </a:r>
                      <a:r>
                        <a:rPr lang="en-US" baseline="0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r>
                        <a:rPr lang="he-IL" dirty="0"/>
                        <a:t>&gt;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עש"ע קמורה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קואזי קעורה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D&gt;0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עש"ע קעורה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קואזי קמורה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1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r" rtl="1"/>
                <a:r>
                  <a:rPr lang="he-IL" u="sng" dirty="0"/>
                  <a:t>תרגיל</a:t>
                </a:r>
                <a:r>
                  <a:rPr lang="he-IL" dirty="0"/>
                  <a:t>: שרטטו ברביע </a:t>
                </a:r>
                <a:r>
                  <a:rPr lang="en-US" dirty="0"/>
                  <a:t>I</a:t>
                </a:r>
                <a:r>
                  <a:rPr lang="he-IL" dirty="0"/>
                  <a:t> מפה של עש"ע של הפונקציה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he-IL" dirty="0"/>
                  <a:t>.</a:t>
                </a:r>
              </a:p>
              <a:p>
                <a:pPr algn="r" rtl="1"/>
                <a:r>
                  <a:rPr lang="he-IL" u="sng" dirty="0"/>
                  <a:t>פתרון</a:t>
                </a:r>
                <a:r>
                  <a:rPr lang="he-IL" dirty="0"/>
                  <a:t>: נחשב את הנגזרות החלקיות של </a:t>
                </a:r>
                <a:r>
                  <a:rPr lang="en-US" dirty="0"/>
                  <a:t>u</a:t>
                </a:r>
                <a:r>
                  <a:rPr lang="he-IL" dirty="0"/>
                  <a:t>: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חיובי</m:t>
                        </m:r>
                      </m:num>
                      <m:den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חיובי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b="0" dirty="0"/>
              </a:p>
              <a:p>
                <a:pPr algn="r" rtl="1"/>
                <a:r>
                  <a:rPr lang="he-IL" dirty="0"/>
                  <a:t>ומכאן שכל העקומות יורדות. כמו כן, מכיוון ש-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b="0" dirty="0"/>
                  <a:t> מותר להיעזר בתנאי הקואזי על-מנת לברר האם העש"ע קמורות או קעורות.</a:t>
                </a:r>
                <a:endParaRPr lang="en-US" b="0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61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קואזי קמירות/קמירות - דוגמא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r" rtl="1"/>
                <a:r>
                  <a:rPr lang="he-IL" dirty="0"/>
                  <a:t>נכין את הנגזרות החלקיות מסדר שני: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r" rtl="1"/>
                <a:br>
                  <a:rPr lang="en-US" u="sng" dirty="0"/>
                </a:br>
                <a:r>
                  <a:rPr lang="he-IL" u="sng" dirty="0"/>
                  <a:t>מסקנה</a:t>
                </a:r>
                <a:r>
                  <a:rPr lang="he-IL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ולכן העש"ע קמורות.</a:t>
                </a:r>
              </a:p>
              <a:p>
                <a:pPr algn="r" rtl="1"/>
                <a:r>
                  <a:rPr lang="he-IL" u="sng" dirty="0"/>
                  <a:t>סיכום</a:t>
                </a:r>
                <a:r>
                  <a:rPr lang="he-IL" dirty="0"/>
                  <a:t>: מציירים את נקודות החיתוך עם הצירים וביניהן עקומה יורדת וקמורה.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קואזי קמירות/קמירות – המשך דוגמא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1485900" y="3923310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1944832" y="3911118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887807" y="3911118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191000" y="3911118"/>
            <a:ext cx="381000" cy="381000"/>
          </a:xfrm>
          <a:prstGeom prst="upArrow">
            <a:avLst>
              <a:gd name="adj1" fmla="val 50000"/>
              <a:gd name="adj2" fmla="val 4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35677" y="44334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&lt;0 &gt;0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4818" y="44659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91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218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שיטות לחקירת עש"ע</a:t>
            </a:r>
            <a:r>
              <a:rPr lang="en-US" dirty="0"/>
              <a:t> </a:t>
            </a:r>
            <a:r>
              <a:rPr lang="he-IL" dirty="0"/>
              <a:t>- סופי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09800"/>
            <a:ext cx="3505200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2400" u="sng" dirty="0"/>
              <a:t>חקירה קצרה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מחלצים את </a:t>
            </a:r>
            <a:r>
              <a:rPr lang="en-US" sz="2400" dirty="0"/>
              <a:t>y</a:t>
            </a:r>
            <a:r>
              <a:rPr lang="he-IL" sz="2400" dirty="0"/>
              <a:t> בתור פונקציה מפורשת של </a:t>
            </a:r>
            <a:r>
              <a:rPr lang="en-US" sz="2400" dirty="0"/>
              <a:t>x</a:t>
            </a:r>
            <a:r>
              <a:rPr lang="he-IL" sz="2400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גוזרים את הפונקציה כדי למצוא תחומי עלייה/ירידה של העש"ע.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גוזרים פעם שניה כדי למצוא תחומי קמירות/קעירות.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3657599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2400" u="sng" dirty="0"/>
              <a:t>שימוש במפ"ס וקואזי</a:t>
            </a:r>
            <a:endParaRPr lang="he-IL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מחשבים את הנגזרות החלקיות של הפונקציה כדי להפעיל את מפ"ס.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מוצאים ביטוי לנגזרת של </a:t>
            </a:r>
            <a:r>
              <a:rPr lang="en-US" sz="2400" dirty="0"/>
              <a:t>y</a:t>
            </a:r>
            <a:r>
              <a:rPr lang="he-IL" sz="2400" dirty="0"/>
              <a:t> ביחס ל-</a:t>
            </a:r>
            <a:r>
              <a:rPr lang="en-US" sz="2400" dirty="0"/>
              <a:t>x</a:t>
            </a:r>
            <a:r>
              <a:rPr lang="he-IL" sz="2400" dirty="0"/>
              <a:t> כדי למצוא תחומי עלייה/ירידה של העש"ע.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אם ניתן, מפעילים בדיקת קואזי כדי למצוא תחומי קמירות/קעירות של עש"ע.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1398221"/>
                <a:ext cx="7620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נתונה פונקציה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he-IL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ורוצים לחקור את העש"ע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e-IL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r" rtl="1"/>
                <a:r>
                  <a:rPr lang="he-IL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מוצאים נקודות חיתוך עם הצירים (אם יש) בהצבת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x=0</a:t>
                </a:r>
                <a:r>
                  <a:rPr lang="he-IL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ואח"כ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y=0</a:t>
                </a:r>
                <a:r>
                  <a:rPr lang="he-IL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98221"/>
                <a:ext cx="7620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3448" r="-80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9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פונקצייה לתיאור תפוקה של הייצור שהוצגה ונחקרה ע"י שני הכלכלנים בתחילת המאה ה-20.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הנוסחה היא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כאשר:</a:t>
                </a:r>
              </a:p>
              <a:p>
                <a:pPr algn="r" rt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התפוקה הכוללת;</a:t>
                </a:r>
              </a:p>
              <a:p>
                <a:pPr algn="r" rt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מקדם התפוקה (פרמטר קבוע);</a:t>
                </a:r>
              </a:p>
              <a:p>
                <a:pPr algn="r" rt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משתנה המייצג את כמות העובדים/היקף העבודה;</a:t>
                </a:r>
              </a:p>
              <a:p>
                <a:pPr algn="r" rt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משתנה המייצג את כמות ההון בצורת מכונות וציוד;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 פרמטרים קבועים (המייצגים את גמישות התפוקה ביחס להון ולכמות העובדים).</a:t>
                </a:r>
              </a:p>
              <a:p>
                <a:pPr algn="r" rtl="1"/>
                <a:r>
                  <a:rPr lang="he-IL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תרגיל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נחשב את התפוקות השוליות להון ולעבודה.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האם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הפונקציה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היא ממשפחת קוב-דאגלס?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he-IL" dirty="0"/>
              <a:t>פונקציית קוב-דאגלס</a:t>
            </a:r>
            <a:br>
              <a:rPr lang="en-US" dirty="0"/>
            </a:br>
            <a:r>
              <a:rPr lang="en-US" b="0" dirty="0">
                <a:effectLst/>
              </a:rPr>
              <a:t>Cobb–Douglas production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עש"ע בפני עצמה מייצגת את הקשר ההדדי בין שני המשתנים ולאו דווקא את כל תכונות הפונקציה.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למשל, ניקח את שתי הפונקציות: 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𝑙𝑛𝑦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כל עש"ע שלהן היא מהצורה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בהתאמה.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נתבונן במשוואת העש"ע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נוציא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ln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משני האגפים: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𝑙𝑛𝑐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𝑙𝑛𝑦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𝑙𝑛𝑥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𝑙𝑛𝑦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אז אם נרשום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𝑙𝑛𝑐</m:t>
                    </m:r>
                    <m:r>
                      <a:rPr lang="he-IL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נראה שזו בדיוק עש"ע של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!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כלומר: </a:t>
                </a:r>
                <a:r>
                  <a:rPr lang="he-I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לשתי הפונקציות יש את אותן עש"ע בדיוק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ההבדל הוא באינדקס שעליהן וקצב גידול האינדקסים.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2" t="-2156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מבט נוסף על עקומות שוות ערך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ניקח את הפונקציות: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עש"ע של המשוואה הראשונה היא מהצורה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(קו ישר). נרשום את המשוואה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ונחלק אותה במשוואה הקודמת: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אם נרשום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נגלה שהמשוואה היא בעצם מהצורה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כלומר עש"ע של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ניתן לעשות זאת גם בכיוון ההפוך ולהראות </a:t>
                </a:r>
                <a:r>
                  <a:rPr lang="he-I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שלשתי הפונקציות יש את אותן עש"ע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r" rtl="1"/>
                <a:r>
                  <a:rPr lang="he-I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איזה הבדל מהותי יש בכל זאת בין שתי המפות?</a:t>
                </a:r>
              </a:p>
              <a:p>
                <a:pPr algn="r" rtl="1"/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עש"ע – דוגמא נוספת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r" rtl="1"/>
                <a:r>
                  <a:rPr lang="he-IL" dirty="0"/>
                  <a:t>נגזרות חלקיות אומרות לנו מה קצב השינוי בפונקציה כאשר המשתנה עולה, ניתן להשתמש בזה כדי לקבוע את כיוון החץ השמן של מפת העש"ע (כיוון העליה באינדקס):</a:t>
                </a:r>
              </a:p>
              <a:p>
                <a:pPr marL="109728" indent="0" algn="r" rtl="1">
                  <a:buNone/>
                </a:pPr>
                <a:endParaRPr lang="he-IL" dirty="0"/>
              </a:p>
              <a:p>
                <a:pPr marL="109728" indent="0" algn="r" rtl="1">
                  <a:buNone/>
                </a:pPr>
                <a:endParaRPr lang="he-IL" dirty="0"/>
              </a:p>
              <a:p>
                <a:pPr marL="109728" indent="0" algn="r" rtl="1">
                  <a:buNone/>
                </a:pPr>
                <a:endParaRPr lang="he-IL" dirty="0"/>
              </a:p>
              <a:p>
                <a:pPr marL="109728" indent="0" algn="r" rtl="1">
                  <a:buNone/>
                </a:pPr>
                <a:endParaRPr lang="he-IL" dirty="0"/>
              </a:p>
              <a:p>
                <a:pPr marL="109728" indent="0" algn="r" rtl="1">
                  <a:buNone/>
                </a:pPr>
                <a:endParaRPr lang="he-IL" dirty="0"/>
              </a:p>
              <a:p>
                <a:pPr marL="109728" indent="0" algn="r" rtl="1">
                  <a:buNone/>
                </a:pPr>
                <a:endParaRPr lang="he-IL" dirty="0"/>
              </a:p>
              <a:p>
                <a:pPr marL="109728" indent="0" algn="r" rtl="1">
                  <a:buNone/>
                </a:pPr>
                <a:r>
                  <a:rPr lang="he-IL" u="sng" dirty="0"/>
                  <a:t>דוגמא</a:t>
                </a:r>
                <a:r>
                  <a:rPr lang="he-IL" dirty="0"/>
                  <a:t>: נשרטט את מפת העש"ע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he-IL" dirty="0"/>
                  <a:t> ונשתמש בטבלה כדי לקבוע את כיוון החץ.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8" t="-2022" r="-74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שימוש בנגזרות חלקיות כדי לקבוע את כיוון החץ השמן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37011"/>
              </p:ext>
            </p:extLst>
          </p:nvPr>
        </p:nvGraphicFramePr>
        <p:xfrm>
          <a:off x="2133600" y="2971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כיוון החץ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נגזרת ביחס</a:t>
                      </a:r>
                      <a:r>
                        <a:rPr lang="he-IL" baseline="0" dirty="0"/>
                        <a:t> ל-</a:t>
                      </a:r>
                      <a:r>
                        <a:rPr lang="en-US" baseline="0" dirty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נגזרת ביחס ל-</a:t>
                      </a: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למעלה וימינה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f’</a:t>
                      </a:r>
                      <a:r>
                        <a:rPr lang="en-US" baseline="-250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&gt;0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f’</a:t>
                      </a:r>
                      <a:r>
                        <a:rPr lang="en-US" baseline="-250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&gt;0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למעלה</a:t>
                      </a:r>
                      <a:r>
                        <a:rPr lang="he-IL" baseline="0" dirty="0"/>
                        <a:t> ושמאלה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f’</a:t>
                      </a:r>
                      <a:r>
                        <a:rPr lang="en-US" baseline="-250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&gt;0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f’</a:t>
                      </a:r>
                      <a:r>
                        <a:rPr lang="en-US" baseline="-250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&lt;0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למטה וימינה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f’</a:t>
                      </a:r>
                      <a:r>
                        <a:rPr lang="en-US" baseline="-250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&lt;0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f’</a:t>
                      </a:r>
                      <a:r>
                        <a:rPr lang="en-US" baseline="-250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&gt;0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למטה</a:t>
                      </a:r>
                      <a:r>
                        <a:rPr lang="he-IL" baseline="0" dirty="0"/>
                        <a:t> ושמאלה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f’</a:t>
                      </a:r>
                      <a:r>
                        <a:rPr lang="en-US" baseline="-250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&lt;0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f’</a:t>
                      </a:r>
                      <a:r>
                        <a:rPr lang="en-US" baseline="-250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&lt;0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r" rtl="1"/>
                <a:r>
                  <a:rPr lang="he-IL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פונקציה מפורשת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היא פונקציה שאפשר לחשב את הערך שלה בעזרת הצבה בנוסחה: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וכן הלאה.</a:t>
                </a:r>
              </a:p>
              <a:p>
                <a:pPr algn="r" rtl="1"/>
                <a:r>
                  <a:rPr lang="he-IL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פונקציה סתומה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implicit function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היא פונקציה שכדי לחשב את הערך שלה צריך לפתור משוואה ולחלץ משתנה. לדוגמא: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היא פונקציה שמתאימה למספר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את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שפותר את המשוואה:</a:t>
                </a:r>
              </a:p>
              <a:p>
                <a:pPr algn="r" rt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algn="r" rt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היא פונקציה כי היא מתאימה לכל מספר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מספר יחיד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אבל לא ניתן להציג פונקציה זו בצורה מפורשת.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באופן כללי, פונקציה מהצורה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או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כאשר קיים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יחיד כזה היא </a:t>
                </a:r>
                <a:r>
                  <a:rPr lang="he-IL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פונקציה סתומה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he-IL" dirty="0"/>
              <a:t>משפט הפונקציות הסתומות – הקדמה</a:t>
            </a:r>
            <a:br>
              <a:rPr lang="he-IL" dirty="0"/>
            </a:br>
            <a:r>
              <a:rPr lang="he-IL" sz="3600" dirty="0"/>
              <a:t>פונקציה סתומה מול פונקציה מפורשת (עמ' 40)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נניח ש-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היא פונקציה של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שמוצגת בעזרת המשוואה: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אנו מעוניינים לחשב את הנגזרת של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ביחס ל-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משפט הפונקציות הסתומות (מפ"ס) קובע שהנגזרת תהיה שווה לביטוי הבא:</a:t>
                </a:r>
              </a:p>
              <a:p>
                <a:pPr algn="r" rt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כלומר מחשבים את הנגזרות החלקיות של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ביחס ל-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וביחס ל-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ומוצאים את המנה שלהן. </a:t>
                </a:r>
              </a:p>
              <a:p>
                <a:pPr algn="r" rtl="1"/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he-IL" dirty="0"/>
              <a:t>משפט הפונקציות הסתומות</a:t>
            </a:r>
            <a:br>
              <a:rPr lang="en-US" dirty="0"/>
            </a:br>
            <a:r>
              <a:rPr lang="he-IL" sz="3600" dirty="0"/>
              <a:t>(עמ' 42 ביחידות 5-6)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נחשב את הנגזרת של </a:t>
                </a:r>
                <a:r>
                  <a:rPr lang="en-US" dirty="0"/>
                  <a:t>y</a:t>
                </a:r>
                <a:r>
                  <a:rPr lang="he-IL" dirty="0"/>
                  <a:t> ביחס ל-</a:t>
                </a:r>
                <a:r>
                  <a:rPr lang="en-US" dirty="0"/>
                  <a:t>x</a:t>
                </a:r>
                <a:r>
                  <a:rPr lang="he-IL" dirty="0"/>
                  <a:t> בהינתן המשוואה: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algn="r" rtl="1"/>
                <a:r>
                  <a:rPr lang="he-IL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פתרון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נחשב את הנגזרות החלקיות: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e-I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dirty="0"/>
                  <a:t>.</a:t>
                </a:r>
              </a:p>
              <a:p>
                <a:pPr algn="ctr" rt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baseline="-25000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pPr algn="r" rtl="1"/>
                <a:r>
                  <a:rPr lang="he-IL" dirty="0"/>
                  <a:t>כעת נפעיל את המשפט:</a:t>
                </a:r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he-IL" dirty="0"/>
                  <a:t> </a:t>
                </a:r>
                <a:endParaRPr lang="en-US" dirty="0"/>
              </a:p>
              <a:p>
                <a:pPr algn="r" rtl="1"/>
                <a:r>
                  <a:rPr lang="he-IL" dirty="0"/>
                  <a:t>ניתן לראות כי סימן הנגזרת הוא לפי הסימן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he-IL" dirty="0"/>
                  <a:t>, ובפרט, הנגזרת חיובית, כלומר הפונקציה עולה כאשר </a:t>
                </a:r>
                <a:r>
                  <a:rPr lang="en-US" dirty="0"/>
                  <a:t>x</a:t>
                </a:r>
                <a:r>
                  <a:rPr lang="he-IL" dirty="0"/>
                  <a:t> חיובי (ברביע הראשון).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משפט הפונקציות הסתומות - דוגמא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FAF-7615-4F3A-8E96-FDD0002A30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10749</TotalTime>
  <Words>1609</Words>
  <Application>Microsoft Office PowerPoint</Application>
  <PresentationFormat>‫הצגה על המסך (4:3)</PresentationFormat>
  <Paragraphs>212</Paragraphs>
  <Slides>23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Concourse</vt:lpstr>
      <vt:lpstr>חשבון דיפרנציאלי לתלמידי כלכלה וניהול</vt:lpstr>
      <vt:lpstr>נושאי השיעור</vt:lpstr>
      <vt:lpstr>פונקציית קוב-דאגלס Cobb–Douglas production function</vt:lpstr>
      <vt:lpstr>מבט נוסף על עקומות שוות ערך</vt:lpstr>
      <vt:lpstr>עש"ע – דוגמא נוספת</vt:lpstr>
      <vt:lpstr>שימוש בנגזרות חלקיות כדי לקבוע את כיוון החץ השמן</vt:lpstr>
      <vt:lpstr>משפט הפונקציות הסתומות – הקדמה פונקציה סתומה מול פונקציה מפורשת (עמ' 40)</vt:lpstr>
      <vt:lpstr>משפט הפונקציות הסתומות (עמ' 42 ביחידות 5-6)</vt:lpstr>
      <vt:lpstr>משפט הפונקציות הסתומות - דוגמא</vt:lpstr>
      <vt:lpstr>שימוש במפ"ס כדי לחקור עש"ע</vt:lpstr>
      <vt:lpstr>שיטות לחקירת עש"ע</vt:lpstr>
      <vt:lpstr>דוגמא פשוטה – מציאת שיפוע עש"ע</vt:lpstr>
      <vt:lpstr>תרגיל – משפט הפונקציות הסתומות</vt:lpstr>
      <vt:lpstr>MRS – שיעור התחלופה השולי</vt:lpstr>
      <vt:lpstr>MRS – תרגיל לכיתה</vt:lpstr>
      <vt:lpstr>MRS – תרגיל 2</vt:lpstr>
      <vt:lpstr>MRS – שאלה 3</vt:lpstr>
      <vt:lpstr>שיעורי בית לשבוע הבא</vt:lpstr>
      <vt:lpstr>חקירת עש"ע של פונקציה באמצעות שיטת "קואזי" קמירות/קעירות (עמ' 102)</vt:lpstr>
      <vt:lpstr>חקירת עש"ע של פונקציה באמצעות שיטת "קואזי" קמירות/קעירות - המשך</vt:lpstr>
      <vt:lpstr>קואזי קמירות/קמירות - דוגמא</vt:lpstr>
      <vt:lpstr>קואזי קמירות/קמירות – המשך דוגמא</vt:lpstr>
      <vt:lpstr>שיטות לחקירת עש"ע - סופי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חשבון דיפרנציאלי לתלמידי כלכלה וניהול</dc:title>
  <dc:creator>user</dc:creator>
  <cp:lastModifiedBy>Roy Mimran</cp:lastModifiedBy>
  <cp:revision>145</cp:revision>
  <cp:lastPrinted>2017-12-11T09:11:49Z</cp:lastPrinted>
  <dcterms:created xsi:type="dcterms:W3CDTF">2016-12-24T20:36:24Z</dcterms:created>
  <dcterms:modified xsi:type="dcterms:W3CDTF">2019-08-13T08:55:38Z</dcterms:modified>
</cp:coreProperties>
</file>